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ags/tag1.xml" ContentType="application/vnd.openxmlformats-officedocument.presentationml.tags+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tags/tag2.xml" ContentType="application/vnd.openxmlformats-officedocument.presentationml.tags+xml"/>
  <Override PartName="/ppt/notesSlides/notesSlide8.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9.xml" ContentType="application/vnd.openxmlformats-officedocument.presentationml.notesSlide+xml"/>
  <Override PartName="/ppt/charts/chart8.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3.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92" r:id="rId3"/>
    <p:sldId id="433" r:id="rId4"/>
    <p:sldId id="287" r:id="rId5"/>
    <p:sldId id="801" r:id="rId6"/>
    <p:sldId id="288" r:id="rId7"/>
    <p:sldId id="797" r:id="rId8"/>
    <p:sldId id="798" r:id="rId9"/>
    <p:sldId id="803" r:id="rId10"/>
    <p:sldId id="799" r:id="rId11"/>
    <p:sldId id="800" r:id="rId12"/>
    <p:sldId id="808" r:id="rId13"/>
    <p:sldId id="809" r:id="rId14"/>
    <p:sldId id="815" r:id="rId15"/>
    <p:sldId id="267" r:id="rId16"/>
    <p:sldId id="264" r:id="rId17"/>
    <p:sldId id="272" r:id="rId18"/>
    <p:sldId id="285" r:id="rId19"/>
    <p:sldId id="260" r:id="rId20"/>
    <p:sldId id="271" r:id="rId21"/>
    <p:sldId id="813" r:id="rId22"/>
    <p:sldId id="286" r:id="rId23"/>
    <p:sldId id="814" r:id="rId24"/>
    <p:sldId id="281" r:id="rId25"/>
    <p:sldId id="816" r:id="rId26"/>
    <p:sldId id="812" r:id="rId27"/>
    <p:sldId id="796" r:id="rId28"/>
    <p:sldId id="291" r:id="rId29"/>
    <p:sldId id="805" r:id="rId30"/>
    <p:sldId id="792" r:id="rId3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0F0"/>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5" autoAdjust="0"/>
    <p:restoredTop sz="63479" autoAdjust="0"/>
  </p:normalViewPr>
  <p:slideViewPr>
    <p:cSldViewPr snapToGrid="0">
      <p:cViewPr varScale="1">
        <p:scale>
          <a:sx n="66" d="100"/>
          <a:sy n="66" d="100"/>
        </p:scale>
        <p:origin x="1984" y="176"/>
      </p:cViewPr>
      <p:guideLst>
        <p:guide orient="horz" pos="2160"/>
        <p:guide pos="3840"/>
      </p:guideLst>
    </p:cSldViewPr>
  </p:slideViewPr>
  <p:notesTextViewPr>
    <p:cViewPr>
      <p:scale>
        <a:sx n="300" d="100"/>
        <a:sy n="3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S2pub03\UserData$\m-nakafuji\&#12487;&#12473;&#12463;&#12488;&#12483;&#12503;\&#23455;&#24907;&#35519;&#26619;&#8544;&#26377;&#21177;&#22238;&#3157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Owner\Desktop\&#23455;&#24907;&#35519;&#26619;&#38598;&#35336;&#12539;&#20998;&#26512;\COVID-19&#12398;&#24863;&#26579;&#30151;&#23550;&#31574;&#12395;&#38306;&#12377;&#12427;&#23455;&#24907;&#35519;&#26619;&#8545;&#65374;&#8547;&#65288;&#23455;&#26045;&#29256;&#65289;%20(1).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oleObject" Target="file:////S2pub03\UserData$\m-nakafuji\&#12487;&#12473;&#12463;&#12488;&#12483;&#12503;\NICU&#8544;&#12487;&#12540;&#12479;%20202109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S2pub03\UserData$\m-nakafuji\&#12487;&#12473;&#12463;&#12488;&#12483;&#12503;\&#23455;&#24907;&#35519;&#26619;&#8544;&#26377;&#21177;&#22238;&#31572;.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S2pub03\UserData$\m-nakafuji\&#12487;&#12473;&#12463;&#12488;&#12483;&#12503;\NICU&#8544;&#12487;&#12540;&#12479;%2020210901.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S2pub03\UserData$\m-nakafuji\&#12487;&#12473;&#12463;&#12488;&#12483;&#12503;\NICU&#8544;&#12487;&#12540;&#12479;%2020210901.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Owner\Desktop\&#23398;&#20250;&#30330;&#34920;(&#21608;&#29987;&#26399;&#31934;&#31070;&#20445;&#20581;&#65289;&#21152;&#27835;&#20304;xlsx.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27704;&#30000;&#38597;&#23376;\My%20Documents\EPDS&#12392;&#12367;&#12390;&#1243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697339607696967"/>
          <c:y val="0.15240800517614114"/>
          <c:w val="0.71864875988134624"/>
          <c:h val="0.66399452638190892"/>
        </c:manualLayout>
      </c:layout>
      <c:barChart>
        <c:barDir val="bar"/>
        <c:grouping val="stacked"/>
        <c:varyColors val="0"/>
        <c:ser>
          <c:idx val="0"/>
          <c:order val="0"/>
          <c:tx>
            <c:strRef>
              <c:f>面会日数!$M$13</c:f>
              <c:strCache>
                <c:ptCount val="1"/>
                <c:pt idx="0">
                  <c:v>毎日</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面会日数!$N$11:$R$12</c:f>
              <c:multiLvlStrCache>
                <c:ptCount val="5"/>
                <c:lvl>
                  <c:pt idx="0">
                    <c:v>通常時</c:v>
                  </c:pt>
                  <c:pt idx="1">
                    <c:v>コロナ禍</c:v>
                  </c:pt>
                  <c:pt idx="2">
                    <c:v> </c:v>
                  </c:pt>
                  <c:pt idx="3">
                    <c:v>通常時</c:v>
                  </c:pt>
                  <c:pt idx="4">
                    <c:v>コロナ禍</c:v>
                  </c:pt>
                </c:lvl>
                <c:lvl>
                  <c:pt idx="0">
                    <c:v>母親</c:v>
                  </c:pt>
                  <c:pt idx="2">
                    <c:v> </c:v>
                  </c:pt>
                  <c:pt idx="3">
                    <c:v>父親</c:v>
                  </c:pt>
                </c:lvl>
              </c:multiLvlStrCache>
            </c:multiLvlStrRef>
          </c:cat>
          <c:val>
            <c:numRef>
              <c:f>面会日数!$N$13:$R$13</c:f>
              <c:numCache>
                <c:formatCode>0.0%</c:formatCode>
                <c:ptCount val="5"/>
                <c:pt idx="0">
                  <c:v>0.97014925373134331</c:v>
                </c:pt>
                <c:pt idx="1">
                  <c:v>0.58208955223880599</c:v>
                </c:pt>
                <c:pt idx="3">
                  <c:v>0.94029850746268662</c:v>
                </c:pt>
                <c:pt idx="4">
                  <c:v>0.37313432835820898</c:v>
                </c:pt>
              </c:numCache>
            </c:numRef>
          </c:val>
          <c:extLst>
            <c:ext xmlns:c16="http://schemas.microsoft.com/office/drawing/2014/chart" uri="{C3380CC4-5D6E-409C-BE32-E72D297353CC}">
              <c16:uniqueId val="{00000000-0E15-42B8-95B0-C4BB8C61CDC0}"/>
            </c:ext>
          </c:extLst>
        </c:ser>
        <c:ser>
          <c:idx val="1"/>
          <c:order val="1"/>
          <c:tx>
            <c:strRef>
              <c:f>面会日数!$M$14</c:f>
              <c:strCache>
                <c:ptCount val="1"/>
                <c:pt idx="0">
                  <c:v>週３〜５日</c:v>
                </c:pt>
              </c:strCache>
            </c:strRef>
          </c:tx>
          <c:spPr>
            <a:solidFill>
              <a:schemeClr val="bg1">
                <a:lumMod val="50000"/>
              </a:schemeClr>
            </a:solidFill>
            <a:ln>
              <a:noFill/>
            </a:ln>
            <a:effectLst/>
          </c:spPr>
          <c:invertIfNegative val="0"/>
          <c:cat>
            <c:multiLvlStrRef>
              <c:f>面会日数!$N$11:$R$12</c:f>
              <c:multiLvlStrCache>
                <c:ptCount val="5"/>
                <c:lvl>
                  <c:pt idx="0">
                    <c:v>通常時</c:v>
                  </c:pt>
                  <c:pt idx="1">
                    <c:v>コロナ禍</c:v>
                  </c:pt>
                  <c:pt idx="2">
                    <c:v> </c:v>
                  </c:pt>
                  <c:pt idx="3">
                    <c:v>通常時</c:v>
                  </c:pt>
                  <c:pt idx="4">
                    <c:v>コロナ禍</c:v>
                  </c:pt>
                </c:lvl>
                <c:lvl>
                  <c:pt idx="0">
                    <c:v>母親</c:v>
                  </c:pt>
                  <c:pt idx="2">
                    <c:v> </c:v>
                  </c:pt>
                  <c:pt idx="3">
                    <c:v>父親</c:v>
                  </c:pt>
                </c:lvl>
              </c:multiLvlStrCache>
            </c:multiLvlStrRef>
          </c:cat>
          <c:val>
            <c:numRef>
              <c:f>面会日数!$N$14:$R$14</c:f>
              <c:numCache>
                <c:formatCode>0.0%</c:formatCode>
                <c:ptCount val="5"/>
                <c:pt idx="0">
                  <c:v>0</c:v>
                </c:pt>
                <c:pt idx="1">
                  <c:v>2.9850746268656716E-2</c:v>
                </c:pt>
                <c:pt idx="3">
                  <c:v>0</c:v>
                </c:pt>
                <c:pt idx="4">
                  <c:v>2.9850746268656716E-2</c:v>
                </c:pt>
              </c:numCache>
            </c:numRef>
          </c:val>
          <c:extLst>
            <c:ext xmlns:c16="http://schemas.microsoft.com/office/drawing/2014/chart" uri="{C3380CC4-5D6E-409C-BE32-E72D297353CC}">
              <c16:uniqueId val="{00000001-0E15-42B8-95B0-C4BB8C61CDC0}"/>
            </c:ext>
          </c:extLst>
        </c:ser>
        <c:ser>
          <c:idx val="2"/>
          <c:order val="2"/>
          <c:tx>
            <c:strRef>
              <c:f>面会日数!$M$15</c:f>
              <c:strCache>
                <c:ptCount val="1"/>
                <c:pt idx="0">
                  <c:v>週１〜２日</c:v>
                </c:pt>
              </c:strCache>
            </c:strRef>
          </c:tx>
          <c:spPr>
            <a:solidFill>
              <a:schemeClr val="accent6"/>
            </a:solidFill>
            <a:ln>
              <a:noFill/>
            </a:ln>
            <a:effectLst/>
          </c:spPr>
          <c:invertIfNegative val="0"/>
          <c:cat>
            <c:multiLvlStrRef>
              <c:f>面会日数!$N$11:$R$12</c:f>
              <c:multiLvlStrCache>
                <c:ptCount val="5"/>
                <c:lvl>
                  <c:pt idx="0">
                    <c:v>通常時</c:v>
                  </c:pt>
                  <c:pt idx="1">
                    <c:v>コロナ禍</c:v>
                  </c:pt>
                  <c:pt idx="2">
                    <c:v> </c:v>
                  </c:pt>
                  <c:pt idx="3">
                    <c:v>通常時</c:v>
                  </c:pt>
                  <c:pt idx="4">
                    <c:v>コロナ禍</c:v>
                  </c:pt>
                </c:lvl>
                <c:lvl>
                  <c:pt idx="0">
                    <c:v>母親</c:v>
                  </c:pt>
                  <c:pt idx="2">
                    <c:v> </c:v>
                  </c:pt>
                  <c:pt idx="3">
                    <c:v>父親</c:v>
                  </c:pt>
                </c:lvl>
              </c:multiLvlStrCache>
            </c:multiLvlStrRef>
          </c:cat>
          <c:val>
            <c:numRef>
              <c:f>面会日数!$N$15:$R$15</c:f>
              <c:numCache>
                <c:formatCode>0.0%</c:formatCode>
                <c:ptCount val="5"/>
                <c:pt idx="0">
                  <c:v>1.4925373134328358E-2</c:v>
                </c:pt>
                <c:pt idx="1">
                  <c:v>0.11940298507462686</c:v>
                </c:pt>
                <c:pt idx="3">
                  <c:v>1.4925373134328358E-2</c:v>
                </c:pt>
                <c:pt idx="4">
                  <c:v>8.9552238805970144E-2</c:v>
                </c:pt>
              </c:numCache>
            </c:numRef>
          </c:val>
          <c:extLst>
            <c:ext xmlns:c16="http://schemas.microsoft.com/office/drawing/2014/chart" uri="{C3380CC4-5D6E-409C-BE32-E72D297353CC}">
              <c16:uniqueId val="{00000002-0E15-42B8-95B0-C4BB8C61CDC0}"/>
            </c:ext>
          </c:extLst>
        </c:ser>
        <c:ser>
          <c:idx val="3"/>
          <c:order val="3"/>
          <c:tx>
            <c:strRef>
              <c:f>面会日数!$M$16</c:f>
              <c:strCache>
                <c:ptCount val="1"/>
                <c:pt idx="0">
                  <c:v>２週間に１回</c:v>
                </c:pt>
              </c:strCache>
            </c:strRef>
          </c:tx>
          <c:spPr>
            <a:solidFill>
              <a:schemeClr val="accent2">
                <a:lumMod val="60000"/>
              </a:schemeClr>
            </a:solidFill>
            <a:ln>
              <a:noFill/>
            </a:ln>
            <a:effectLst/>
          </c:spPr>
          <c:invertIfNegative val="0"/>
          <c:cat>
            <c:multiLvlStrRef>
              <c:f>面会日数!$N$11:$R$12</c:f>
              <c:multiLvlStrCache>
                <c:ptCount val="5"/>
                <c:lvl>
                  <c:pt idx="0">
                    <c:v>通常時</c:v>
                  </c:pt>
                  <c:pt idx="1">
                    <c:v>コロナ禍</c:v>
                  </c:pt>
                  <c:pt idx="2">
                    <c:v> </c:v>
                  </c:pt>
                  <c:pt idx="3">
                    <c:v>通常時</c:v>
                  </c:pt>
                  <c:pt idx="4">
                    <c:v>コロナ禍</c:v>
                  </c:pt>
                </c:lvl>
                <c:lvl>
                  <c:pt idx="0">
                    <c:v>母親</c:v>
                  </c:pt>
                  <c:pt idx="2">
                    <c:v> </c:v>
                  </c:pt>
                  <c:pt idx="3">
                    <c:v>父親</c:v>
                  </c:pt>
                </c:lvl>
              </c:multiLvlStrCache>
            </c:multiLvlStrRef>
          </c:cat>
          <c:val>
            <c:numRef>
              <c:f>面会日数!$N$16:$R$16</c:f>
              <c:numCache>
                <c:formatCode>0.0%</c:formatCode>
                <c:ptCount val="5"/>
                <c:pt idx="0">
                  <c:v>0</c:v>
                </c:pt>
                <c:pt idx="1">
                  <c:v>2.9850746268656716E-2</c:v>
                </c:pt>
                <c:pt idx="3">
                  <c:v>0</c:v>
                </c:pt>
                <c:pt idx="4">
                  <c:v>4.4776119402985072E-2</c:v>
                </c:pt>
              </c:numCache>
            </c:numRef>
          </c:val>
          <c:extLst>
            <c:ext xmlns:c16="http://schemas.microsoft.com/office/drawing/2014/chart" uri="{C3380CC4-5D6E-409C-BE32-E72D297353CC}">
              <c16:uniqueId val="{00000003-0E15-42B8-95B0-C4BB8C61CDC0}"/>
            </c:ext>
          </c:extLst>
        </c:ser>
        <c:ser>
          <c:idx val="4"/>
          <c:order val="4"/>
          <c:tx>
            <c:strRef>
              <c:f>面会日数!$M$17</c:f>
              <c:strCache>
                <c:ptCount val="1"/>
                <c:pt idx="0">
                  <c:v>面会不可</c:v>
                </c:pt>
              </c:strCache>
            </c:strRef>
          </c:tx>
          <c:spPr>
            <a:solidFill>
              <a:schemeClr val="accent4">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面会日数!$N$11:$R$12</c:f>
              <c:multiLvlStrCache>
                <c:ptCount val="5"/>
                <c:lvl>
                  <c:pt idx="0">
                    <c:v>通常時</c:v>
                  </c:pt>
                  <c:pt idx="1">
                    <c:v>コロナ禍</c:v>
                  </c:pt>
                  <c:pt idx="2">
                    <c:v> </c:v>
                  </c:pt>
                  <c:pt idx="3">
                    <c:v>通常時</c:v>
                  </c:pt>
                  <c:pt idx="4">
                    <c:v>コロナ禍</c:v>
                  </c:pt>
                </c:lvl>
                <c:lvl>
                  <c:pt idx="0">
                    <c:v>母親</c:v>
                  </c:pt>
                  <c:pt idx="2">
                    <c:v> </c:v>
                  </c:pt>
                  <c:pt idx="3">
                    <c:v>父親</c:v>
                  </c:pt>
                </c:lvl>
              </c:multiLvlStrCache>
            </c:multiLvlStrRef>
          </c:cat>
          <c:val>
            <c:numRef>
              <c:f>面会日数!$N$17:$R$17</c:f>
              <c:numCache>
                <c:formatCode>0.0%</c:formatCode>
                <c:ptCount val="5"/>
                <c:pt idx="0">
                  <c:v>0</c:v>
                </c:pt>
                <c:pt idx="1">
                  <c:v>0.1044776119402985</c:v>
                </c:pt>
                <c:pt idx="3">
                  <c:v>1.4925373134328358E-2</c:v>
                </c:pt>
                <c:pt idx="4">
                  <c:v>0.35820895522388058</c:v>
                </c:pt>
              </c:numCache>
            </c:numRef>
          </c:val>
          <c:extLst>
            <c:ext xmlns:c16="http://schemas.microsoft.com/office/drawing/2014/chart" uri="{C3380CC4-5D6E-409C-BE32-E72D297353CC}">
              <c16:uniqueId val="{00000004-0E15-42B8-95B0-C4BB8C61CDC0}"/>
            </c:ext>
          </c:extLst>
        </c:ser>
        <c:ser>
          <c:idx val="5"/>
          <c:order val="5"/>
          <c:tx>
            <c:strRef>
              <c:f>面会日数!$M$18</c:f>
              <c:strCache>
                <c:ptCount val="1"/>
                <c:pt idx="0">
                  <c:v>その他</c:v>
                </c:pt>
              </c:strCache>
            </c:strRef>
          </c:tx>
          <c:spPr>
            <a:solidFill>
              <a:srgbClr val="FF69A6"/>
            </a:solidFill>
            <a:ln>
              <a:noFill/>
            </a:ln>
            <a:effectLst/>
          </c:spPr>
          <c:invertIfNegative val="0"/>
          <c:cat>
            <c:multiLvlStrRef>
              <c:f>面会日数!$N$11:$R$12</c:f>
              <c:multiLvlStrCache>
                <c:ptCount val="5"/>
                <c:lvl>
                  <c:pt idx="0">
                    <c:v>通常時</c:v>
                  </c:pt>
                  <c:pt idx="1">
                    <c:v>コロナ禍</c:v>
                  </c:pt>
                  <c:pt idx="2">
                    <c:v> </c:v>
                  </c:pt>
                  <c:pt idx="3">
                    <c:v>通常時</c:v>
                  </c:pt>
                  <c:pt idx="4">
                    <c:v>コロナ禍</c:v>
                  </c:pt>
                </c:lvl>
                <c:lvl>
                  <c:pt idx="0">
                    <c:v>母親</c:v>
                  </c:pt>
                  <c:pt idx="2">
                    <c:v> </c:v>
                  </c:pt>
                  <c:pt idx="3">
                    <c:v>父親</c:v>
                  </c:pt>
                </c:lvl>
              </c:multiLvlStrCache>
            </c:multiLvlStrRef>
          </c:cat>
          <c:val>
            <c:numRef>
              <c:f>面会日数!$N$18:$R$18</c:f>
              <c:numCache>
                <c:formatCode>0.0%</c:formatCode>
                <c:ptCount val="5"/>
                <c:pt idx="0">
                  <c:v>1.4925373134328358E-2</c:v>
                </c:pt>
                <c:pt idx="1">
                  <c:v>0.13432835820895522</c:v>
                </c:pt>
                <c:pt idx="3">
                  <c:v>2.9850746268656716E-2</c:v>
                </c:pt>
                <c:pt idx="4">
                  <c:v>0.1044776119402985</c:v>
                </c:pt>
              </c:numCache>
            </c:numRef>
          </c:val>
          <c:extLst>
            <c:ext xmlns:c16="http://schemas.microsoft.com/office/drawing/2014/chart" uri="{C3380CC4-5D6E-409C-BE32-E72D297353CC}">
              <c16:uniqueId val="{00000005-0E15-42B8-95B0-C4BB8C61CDC0}"/>
            </c:ext>
          </c:extLst>
        </c:ser>
        <c:dLbls>
          <c:showLegendKey val="0"/>
          <c:showVal val="0"/>
          <c:showCatName val="0"/>
          <c:showSerName val="0"/>
          <c:showPercent val="0"/>
          <c:showBubbleSize val="0"/>
        </c:dLbls>
        <c:gapWidth val="56"/>
        <c:overlap val="100"/>
        <c:axId val="415794024"/>
        <c:axId val="415797304"/>
      </c:barChart>
      <c:catAx>
        <c:axId val="41579402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415797304"/>
        <c:crosses val="autoZero"/>
        <c:auto val="1"/>
        <c:lblAlgn val="ctr"/>
        <c:lblOffset val="100"/>
        <c:noMultiLvlLbl val="0"/>
      </c:catAx>
      <c:valAx>
        <c:axId val="415797304"/>
        <c:scaling>
          <c:orientation val="minMax"/>
          <c:max val="1"/>
        </c:scaling>
        <c:delete val="0"/>
        <c:axPos val="t"/>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415794024"/>
        <c:crosses val="autoZero"/>
        <c:crossBetween val="between"/>
      </c:valAx>
      <c:spPr>
        <a:noFill/>
        <a:ln>
          <a:noFill/>
        </a:ln>
        <a:effectLst/>
      </c:spPr>
    </c:plotArea>
    <c:legend>
      <c:legendPos val="b"/>
      <c:layout>
        <c:manualLayout>
          <c:xMode val="edge"/>
          <c:yMode val="edge"/>
          <c:x val="3.9776462853385961E-3"/>
          <c:y val="0.8871001261345558"/>
          <c:w val="0.98053911900065727"/>
          <c:h val="0.10773991619334893"/>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620673969056679"/>
          <c:y val="0.19742127583901531"/>
          <c:w val="0.32939814629579844"/>
          <c:h val="0.77603372943965099"/>
        </c:manualLayout>
      </c:layout>
      <c:pieChart>
        <c:varyColors val="1"/>
        <c:ser>
          <c:idx val="0"/>
          <c:order val="0"/>
          <c:spPr>
            <a:ln>
              <a:solidFill>
                <a:schemeClr val="tx1">
                  <a:lumMod val="65000"/>
                  <a:lumOff val="35000"/>
                </a:schemeClr>
              </a:solidFill>
            </a:ln>
          </c:spPr>
          <c:dPt>
            <c:idx val="0"/>
            <c:bubble3D val="0"/>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tx1">
                    <a:lumMod val="65000"/>
                    <a:lumOff val="35000"/>
                  </a:schemeClr>
                </a:solidFill>
                <a:round/>
              </a:ln>
              <a:effectLst/>
            </c:spPr>
            <c:extLst>
              <c:ext xmlns:c16="http://schemas.microsoft.com/office/drawing/2014/chart" uri="{C3380CC4-5D6E-409C-BE32-E72D297353CC}">
                <c16:uniqueId val="{00000001-5DAF-4F2A-B1B7-3689D192C6C3}"/>
              </c:ext>
            </c:extLst>
          </c:dPt>
          <c:dPt>
            <c:idx val="1"/>
            <c:bubble3D val="0"/>
            <c:spPr>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9525" cap="flat" cmpd="sng" algn="ctr">
                <a:solidFill>
                  <a:schemeClr val="tx1">
                    <a:lumMod val="65000"/>
                    <a:lumOff val="35000"/>
                  </a:schemeClr>
                </a:solidFill>
                <a:round/>
              </a:ln>
              <a:effectLst/>
            </c:spPr>
            <c:extLst>
              <c:ext xmlns:c16="http://schemas.microsoft.com/office/drawing/2014/chart" uri="{C3380CC4-5D6E-409C-BE32-E72D297353CC}">
                <c16:uniqueId val="{00000003-5DAF-4F2A-B1B7-3689D192C6C3}"/>
              </c:ext>
            </c:extLst>
          </c:dPt>
          <c:dPt>
            <c:idx val="2"/>
            <c:bubble3D val="0"/>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9525" cap="flat" cmpd="sng" algn="ctr">
                <a:solidFill>
                  <a:schemeClr val="tx1">
                    <a:lumMod val="65000"/>
                    <a:lumOff val="35000"/>
                  </a:schemeClr>
                </a:solidFill>
                <a:round/>
              </a:ln>
              <a:effectLst/>
            </c:spPr>
            <c:extLst>
              <c:ext xmlns:c16="http://schemas.microsoft.com/office/drawing/2014/chart" uri="{C3380CC4-5D6E-409C-BE32-E72D297353CC}">
                <c16:uniqueId val="{00000005-5DAF-4F2A-B1B7-3689D192C6C3}"/>
              </c:ext>
            </c:extLst>
          </c:dPt>
          <c:dPt>
            <c:idx val="3"/>
            <c:bubble3D val="0"/>
            <c:spPr>
              <a:gradFill rotWithShape="1">
                <a:gsLst>
                  <a:gs pos="0">
                    <a:schemeClr val="accent2">
                      <a:lumMod val="60000"/>
                      <a:lumMod val="110000"/>
                      <a:satMod val="105000"/>
                      <a:tint val="67000"/>
                    </a:schemeClr>
                  </a:gs>
                  <a:gs pos="50000">
                    <a:schemeClr val="accent2">
                      <a:lumMod val="60000"/>
                      <a:lumMod val="105000"/>
                      <a:satMod val="103000"/>
                      <a:tint val="73000"/>
                    </a:schemeClr>
                  </a:gs>
                  <a:gs pos="100000">
                    <a:schemeClr val="accent2">
                      <a:lumMod val="60000"/>
                      <a:lumMod val="105000"/>
                      <a:satMod val="109000"/>
                      <a:tint val="81000"/>
                    </a:schemeClr>
                  </a:gs>
                </a:gsLst>
                <a:lin ang="5400000" scaled="0"/>
              </a:gradFill>
              <a:ln w="9525" cap="flat" cmpd="sng" algn="ctr">
                <a:solidFill>
                  <a:schemeClr val="tx1">
                    <a:lumMod val="65000"/>
                    <a:lumOff val="35000"/>
                  </a:schemeClr>
                </a:solidFill>
                <a:round/>
              </a:ln>
              <a:effectLst/>
            </c:spPr>
            <c:extLst>
              <c:ext xmlns:c16="http://schemas.microsoft.com/office/drawing/2014/chart" uri="{C3380CC4-5D6E-409C-BE32-E72D297353CC}">
                <c16:uniqueId val="{00000007-5DAF-4F2A-B1B7-3689D192C6C3}"/>
              </c:ext>
            </c:extLst>
          </c:dPt>
          <c:dPt>
            <c:idx val="4"/>
            <c:bubble3D val="0"/>
            <c:spPr>
              <a:gradFill rotWithShape="1">
                <a:gsLst>
                  <a:gs pos="0">
                    <a:schemeClr val="accent4">
                      <a:lumMod val="60000"/>
                      <a:lumMod val="110000"/>
                      <a:satMod val="105000"/>
                      <a:tint val="67000"/>
                    </a:schemeClr>
                  </a:gs>
                  <a:gs pos="50000">
                    <a:schemeClr val="accent4">
                      <a:lumMod val="60000"/>
                      <a:lumMod val="105000"/>
                      <a:satMod val="103000"/>
                      <a:tint val="73000"/>
                    </a:schemeClr>
                  </a:gs>
                  <a:gs pos="100000">
                    <a:schemeClr val="accent4">
                      <a:lumMod val="60000"/>
                      <a:lumMod val="105000"/>
                      <a:satMod val="109000"/>
                      <a:tint val="81000"/>
                    </a:schemeClr>
                  </a:gs>
                </a:gsLst>
                <a:lin ang="5400000" scaled="0"/>
              </a:gradFill>
              <a:ln w="9525" cap="flat" cmpd="sng" algn="ctr">
                <a:solidFill>
                  <a:schemeClr val="tx1">
                    <a:lumMod val="65000"/>
                    <a:lumOff val="35000"/>
                  </a:schemeClr>
                </a:solidFill>
                <a:round/>
              </a:ln>
              <a:effectLst/>
            </c:spPr>
            <c:extLst>
              <c:ext xmlns:c16="http://schemas.microsoft.com/office/drawing/2014/chart" uri="{C3380CC4-5D6E-409C-BE32-E72D297353CC}">
                <c16:uniqueId val="{00000009-5DAF-4F2A-B1B7-3689D192C6C3}"/>
              </c:ext>
            </c:extLst>
          </c:dPt>
          <c:dLbls>
            <c:dLbl>
              <c:idx val="0"/>
              <c:layout>
                <c:manualLayout>
                  <c:x val="3.4604211681651023E-2"/>
                  <c:y val="0.12254848654154563"/>
                </c:manualLayout>
              </c:layout>
              <c:tx>
                <c:rich>
                  <a:bodyPr rot="0" spcFirstLastPara="1" vertOverflow="clip" horzOverflow="clip" vert="horz" wrap="square" lIns="38100" tIns="19050" rIns="38100" bIns="19050" anchor="ctr" anchorCtr="0">
                    <a:noAutofit/>
                  </a:bodyPr>
                  <a:lstStyle/>
                  <a:p>
                    <a:pPr algn="l">
                      <a:defRPr sz="1600" b="0" i="0" u="none" strike="noStrike" kern="1200" baseline="0">
                        <a:solidFill>
                          <a:schemeClr val="dk1">
                            <a:lumMod val="65000"/>
                            <a:lumOff val="35000"/>
                          </a:schemeClr>
                        </a:solidFill>
                        <a:latin typeface="UD デジタル 教科書体 NP-R" panose="02020400000000000000" pitchFamily="18" charset="-128"/>
                        <a:ea typeface="UD デジタル 教科書体 NP-R" panose="02020400000000000000" pitchFamily="18" charset="-128"/>
                        <a:cs typeface="+mn-cs"/>
                      </a:defRPr>
                    </a:pPr>
                    <a:r>
                      <a:rPr lang="ja-JP" altLang="en-US" sz="1600" dirty="0"/>
                      <a:t>面会制限　　＋</a:t>
                    </a:r>
                  </a:p>
                  <a:p>
                    <a:pPr algn="l">
                      <a:defRPr sz="1600">
                        <a:latin typeface="UD デジタル 教科書体 NP-R" panose="02020400000000000000" pitchFamily="18" charset="-128"/>
                        <a:ea typeface="UD デジタル 教科書体 NP-R" panose="02020400000000000000" pitchFamily="18" charset="-128"/>
                      </a:defRPr>
                    </a:pPr>
                    <a:r>
                      <a:rPr lang="ja-JP" altLang="en-US" sz="1600" baseline="0" dirty="0"/>
                      <a:t>ケアの制限　＋</a:t>
                    </a:r>
                    <a:endParaRPr lang="ja-JP" altLang="en-US" sz="1600" dirty="0"/>
                  </a:p>
                </c:rich>
              </c:tx>
              <c:spPr>
                <a:xfrm>
                  <a:off x="6153803" y="1237137"/>
                  <a:ext cx="2058838" cy="948091"/>
                </a:xfrm>
                <a:solidFill>
                  <a:prstClr val="white"/>
                </a:solidFill>
                <a:ln w="9525" cap="flat" cmpd="sng" algn="ctr">
                  <a:solidFill>
                    <a:prstClr val="black">
                      <a:lumMod val="25000"/>
                      <a:lumOff val="75000"/>
                    </a:prstClr>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ffectLst/>
              </c:spPr>
              <c:txPr>
                <a:bodyPr rot="0" spcFirstLastPara="1" vertOverflow="clip" horzOverflow="clip" vert="horz" wrap="square" lIns="38100" tIns="19050" rIns="38100" bIns="19050" anchor="ctr" anchorCtr="0">
                  <a:noAutofit/>
                </a:bodyPr>
                <a:lstStyle/>
                <a:p>
                  <a:pPr algn="l">
                    <a:defRPr sz="1600" b="0" i="0" u="none" strike="noStrike" kern="1200" baseline="0">
                      <a:solidFill>
                        <a:schemeClr val="dk1">
                          <a:lumMod val="65000"/>
                          <a:lumOff val="35000"/>
                        </a:schemeClr>
                      </a:solidFill>
                      <a:latin typeface="UD デジタル 教科書体 NP-R" panose="02020400000000000000" pitchFamily="18" charset="-128"/>
                      <a:ea typeface="UD デジタル 教科書体 NP-R" panose="02020400000000000000" pitchFamily="18" charset="-128"/>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67488"/>
                        <a:gd name="adj2" fmla="val -543"/>
                      </a:avLst>
                    </a:prstGeom>
                    <a:noFill/>
                    <a:ln>
                      <a:noFill/>
                    </a:ln>
                  </c15:spPr>
                  <c15:layout>
                    <c:manualLayout>
                      <c:w val="0.25426496811341931"/>
                      <c:h val="0.2511089690000512"/>
                    </c:manualLayout>
                  </c15:layout>
                  <c15:showDataLabelsRange val="0"/>
                </c:ext>
                <c:ext xmlns:c16="http://schemas.microsoft.com/office/drawing/2014/chart" uri="{C3380CC4-5D6E-409C-BE32-E72D297353CC}">
                  <c16:uniqueId val="{00000001-5DAF-4F2A-B1B7-3689D192C6C3}"/>
                </c:ext>
              </c:extLst>
            </c:dLbl>
            <c:dLbl>
              <c:idx val="1"/>
              <c:layout>
                <c:manualLayout>
                  <c:x val="-9.2599273199796717E-2"/>
                  <c:y val="-2.386745539510074E-2"/>
                </c:manualLayout>
              </c:layout>
              <c:tx>
                <c:rich>
                  <a:bodyPr rot="0" spcFirstLastPara="1" vertOverflow="clip" horzOverflow="clip" vert="horz" wrap="square" lIns="38100" tIns="19050" rIns="38100" bIns="19050" anchor="ctr" anchorCtr="0">
                    <a:noAutofit/>
                  </a:bodyPr>
                  <a:lstStyle/>
                  <a:p>
                    <a:pPr algn="l">
                      <a:defRPr sz="1600" b="0" i="0" u="none" strike="noStrike" kern="1200" baseline="0">
                        <a:solidFill>
                          <a:schemeClr val="dk1">
                            <a:lumMod val="65000"/>
                            <a:lumOff val="35000"/>
                          </a:schemeClr>
                        </a:solidFill>
                        <a:latin typeface="UD デジタル 教科書体 NP-R" panose="02020400000000000000" pitchFamily="18" charset="-128"/>
                        <a:ea typeface="UD デジタル 教科書体 NP-R" panose="02020400000000000000" pitchFamily="18" charset="-128"/>
                        <a:cs typeface="+mn-cs"/>
                      </a:defRPr>
                    </a:pPr>
                    <a:r>
                      <a:rPr lang="ja-JP" altLang="en-US" sz="1600" dirty="0"/>
                      <a:t>面会制限　　＋</a:t>
                    </a:r>
                  </a:p>
                  <a:p>
                    <a:pPr algn="l">
                      <a:defRPr sz="1600">
                        <a:latin typeface="UD デジタル 教科書体 NP-R" panose="02020400000000000000" pitchFamily="18" charset="-128"/>
                        <a:ea typeface="UD デジタル 教科書体 NP-R" panose="02020400000000000000" pitchFamily="18" charset="-128"/>
                      </a:defRPr>
                    </a:pPr>
                    <a:r>
                      <a:rPr lang="ja-JP" altLang="en-US" sz="1600" dirty="0"/>
                      <a:t>ケアの制限　ー</a:t>
                    </a:r>
                  </a:p>
                </c:rich>
              </c:tx>
              <c:spPr>
                <a:xfrm>
                  <a:off x="340010" y="2647314"/>
                  <a:ext cx="2541439" cy="843113"/>
                </a:xfrm>
                <a:solidFill>
                  <a:prstClr val="white"/>
                </a:solidFill>
                <a:ln w="9525" cap="flat" cmpd="sng" algn="ctr">
                  <a:solidFill>
                    <a:prstClr val="black">
                      <a:lumMod val="25000"/>
                      <a:lumOff val="75000"/>
                    </a:prstClr>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ffectLst/>
              </c:spPr>
              <c:txPr>
                <a:bodyPr rot="0" spcFirstLastPara="1" vertOverflow="clip" horzOverflow="clip" vert="horz" wrap="square" lIns="38100" tIns="19050" rIns="38100" bIns="19050" anchor="ctr" anchorCtr="0">
                  <a:noAutofit/>
                </a:bodyPr>
                <a:lstStyle/>
                <a:p>
                  <a:pPr algn="l">
                    <a:defRPr sz="1600" b="0" i="0" u="none" strike="noStrike" kern="1200" baseline="0">
                      <a:solidFill>
                        <a:schemeClr val="dk1">
                          <a:lumMod val="65000"/>
                          <a:lumOff val="35000"/>
                        </a:schemeClr>
                      </a:solidFill>
                      <a:latin typeface="UD デジタル 教科書体 NP-R" panose="02020400000000000000" pitchFamily="18" charset="-128"/>
                      <a:ea typeface="UD デジタル 教科書体 NP-R" panose="02020400000000000000" pitchFamily="18" charset="-128"/>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82897"/>
                        <a:gd name="adj2" fmla="val -43287"/>
                      </a:avLst>
                    </a:prstGeom>
                    <a:noFill/>
                    <a:ln>
                      <a:noFill/>
                    </a:ln>
                  </c15:spPr>
                  <c15:layout>
                    <c:manualLayout>
                      <c:w val="0.2806387789519727"/>
                      <c:h val="0.22523488488376825"/>
                    </c:manualLayout>
                  </c15:layout>
                  <c15:showDataLabelsRange val="0"/>
                </c:ext>
                <c:ext xmlns:c16="http://schemas.microsoft.com/office/drawing/2014/chart" uri="{C3380CC4-5D6E-409C-BE32-E72D297353CC}">
                  <c16:uniqueId val="{00000003-5DAF-4F2A-B1B7-3689D192C6C3}"/>
                </c:ext>
              </c:extLst>
            </c:dLbl>
            <c:dLbl>
              <c:idx val="2"/>
              <c:layout>
                <c:manualLayout>
                  <c:x val="-7.5361074323776728E-2"/>
                  <c:y val="-4.3312271007587937E-3"/>
                </c:manualLayout>
              </c:layout>
              <c:tx>
                <c:rich>
                  <a:bodyPr rot="0" spcFirstLastPara="1" vertOverflow="clip" horzOverflow="clip" vert="horz" wrap="square" lIns="38100" tIns="19050" rIns="38100" bIns="19050" anchor="ctr" anchorCtr="0">
                    <a:noAutofit/>
                  </a:bodyPr>
                  <a:lstStyle/>
                  <a:p>
                    <a:pPr algn="l">
                      <a:defRPr sz="1600" b="0" i="0" u="none" strike="noStrike" kern="1200" baseline="0">
                        <a:solidFill>
                          <a:schemeClr val="dk1">
                            <a:lumMod val="65000"/>
                            <a:lumOff val="35000"/>
                          </a:schemeClr>
                        </a:solidFill>
                        <a:latin typeface="UD デジタル 教科書体 NP-R" panose="02020400000000000000" pitchFamily="18" charset="-128"/>
                        <a:ea typeface="UD デジタル 教科書体 NP-R" panose="02020400000000000000" pitchFamily="18" charset="-128"/>
                        <a:cs typeface="+mn-cs"/>
                      </a:defRPr>
                    </a:pPr>
                    <a:r>
                      <a:rPr lang="ja-JP" altLang="en-US" sz="1600" dirty="0"/>
                      <a:t>面会制限　　＋</a:t>
                    </a:r>
                  </a:p>
                  <a:p>
                    <a:pPr algn="l">
                      <a:defRPr sz="1600">
                        <a:latin typeface="UD デジタル 教科書体 NP-R" panose="02020400000000000000" pitchFamily="18" charset="-128"/>
                        <a:ea typeface="UD デジタル 教科書体 NP-R" panose="02020400000000000000" pitchFamily="18" charset="-128"/>
                      </a:defRPr>
                    </a:pPr>
                    <a:r>
                      <a:rPr lang="ja-JP" altLang="en-US" sz="1600" dirty="0"/>
                      <a:t>ケアの制限　不明</a:t>
                    </a:r>
                  </a:p>
                </c:rich>
              </c:tx>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0">
                  <a:noAutofit/>
                </a:bodyPr>
                <a:lstStyle/>
                <a:p>
                  <a:pPr algn="l">
                    <a:defRPr sz="1600" b="0" i="0" u="none" strike="noStrike" kern="1200" baseline="0">
                      <a:solidFill>
                        <a:schemeClr val="dk1">
                          <a:lumMod val="65000"/>
                          <a:lumOff val="35000"/>
                        </a:schemeClr>
                      </a:solidFill>
                      <a:latin typeface="UD デジタル 教科書体 NP-R" panose="02020400000000000000" pitchFamily="18" charset="-128"/>
                      <a:ea typeface="UD デジタル 教科書体 NP-R" panose="02020400000000000000" pitchFamily="18" charset="-128"/>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31028880486365296"/>
                      <c:h val="0.22773301800991905"/>
                    </c:manualLayout>
                  </c15:layout>
                  <c15:showDataLabelsRange val="0"/>
                </c:ext>
                <c:ext xmlns:c16="http://schemas.microsoft.com/office/drawing/2014/chart" uri="{C3380CC4-5D6E-409C-BE32-E72D297353CC}">
                  <c16:uniqueId val="{00000005-5DAF-4F2A-B1B7-3689D192C6C3}"/>
                </c:ext>
              </c:extLst>
            </c:dLbl>
            <c:dLbl>
              <c:idx val="3"/>
              <c:layout>
                <c:manualLayout>
                  <c:x val="-0.13585320181834823"/>
                  <c:y val="0.43815139759160204"/>
                </c:manualLayout>
              </c:layout>
              <c:tx>
                <c:rich>
                  <a:bodyPr rot="0" spcFirstLastPara="1" vertOverflow="clip" horzOverflow="clip" vert="horz" wrap="square" lIns="38100" tIns="19050" rIns="38100" bIns="19050" anchor="ctr" anchorCtr="0">
                    <a:noAutofit/>
                  </a:bodyPr>
                  <a:lstStyle/>
                  <a:p>
                    <a:pPr algn="l">
                      <a:defRPr sz="1600" b="0" i="0" u="none" strike="noStrike" kern="1200" baseline="0">
                        <a:solidFill>
                          <a:schemeClr val="dk1">
                            <a:lumMod val="65000"/>
                            <a:lumOff val="35000"/>
                          </a:schemeClr>
                        </a:solidFill>
                        <a:latin typeface="UD デジタル 教科書体 NP-R" panose="02020400000000000000" pitchFamily="18" charset="-128"/>
                        <a:ea typeface="UD デジタル 教科書体 NP-R" panose="02020400000000000000" pitchFamily="18" charset="-128"/>
                        <a:cs typeface="+mn-cs"/>
                      </a:defRPr>
                    </a:pPr>
                    <a:r>
                      <a:rPr lang="ja-JP" altLang="en-US" sz="1600" dirty="0"/>
                      <a:t>面会制限　　ー</a:t>
                    </a:r>
                  </a:p>
                  <a:p>
                    <a:pPr algn="l">
                      <a:defRPr sz="1600">
                        <a:latin typeface="UD デジタル 教科書体 NP-R" panose="02020400000000000000" pitchFamily="18" charset="-128"/>
                        <a:ea typeface="UD デジタル 教科書体 NP-R" panose="02020400000000000000" pitchFamily="18" charset="-128"/>
                      </a:defRPr>
                    </a:pPr>
                    <a:r>
                      <a:rPr lang="ja-JP" altLang="en-US" sz="1600" dirty="0"/>
                      <a:t>ケアの制限　＋</a:t>
                    </a:r>
                  </a:p>
                </c:rich>
              </c:tx>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0">
                  <a:noAutofit/>
                </a:bodyPr>
                <a:lstStyle/>
                <a:p>
                  <a:pPr algn="l">
                    <a:defRPr sz="1600" b="0" i="0" u="none" strike="noStrike" kern="1200" baseline="0">
                      <a:solidFill>
                        <a:schemeClr val="dk1">
                          <a:lumMod val="65000"/>
                          <a:lumOff val="35000"/>
                        </a:schemeClr>
                      </a:solidFill>
                      <a:latin typeface="UD デジタル 教科書体 NP-R" panose="02020400000000000000" pitchFamily="18" charset="-128"/>
                      <a:ea typeface="UD デジタル 教科書体 NP-R" panose="02020400000000000000" pitchFamily="18" charset="-128"/>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5542668013304271"/>
                      <c:h val="0.27254914570015315"/>
                    </c:manualLayout>
                  </c15:layout>
                  <c15:showDataLabelsRange val="0"/>
                </c:ext>
                <c:ext xmlns:c16="http://schemas.microsoft.com/office/drawing/2014/chart" uri="{C3380CC4-5D6E-409C-BE32-E72D297353CC}">
                  <c16:uniqueId val="{00000007-5DAF-4F2A-B1B7-3689D192C6C3}"/>
                </c:ext>
              </c:extLst>
            </c:dLbl>
            <c:dLbl>
              <c:idx val="4"/>
              <c:layout>
                <c:manualLayout>
                  <c:x val="0.40356721549875674"/>
                  <c:y val="3.3353215288199192E-2"/>
                </c:manualLayout>
              </c:layout>
              <c:tx>
                <c:rich>
                  <a:bodyPr rot="0" spcFirstLastPara="1" vertOverflow="clip" horzOverflow="clip" vert="horz" wrap="square" lIns="38100" tIns="19050" rIns="38100" bIns="19050" anchor="ctr" anchorCtr="0">
                    <a:noAutofit/>
                  </a:bodyPr>
                  <a:lstStyle/>
                  <a:p>
                    <a:pPr algn="l">
                      <a:defRPr sz="1600" b="0" i="0" u="none" strike="noStrike" kern="1200" baseline="0">
                        <a:solidFill>
                          <a:schemeClr val="dk1">
                            <a:lumMod val="65000"/>
                            <a:lumOff val="35000"/>
                          </a:schemeClr>
                        </a:solidFill>
                        <a:latin typeface="UD デジタル 教科書体 NP-R" panose="02020400000000000000" pitchFamily="18" charset="-128"/>
                        <a:ea typeface="UD デジタル 教科書体 NP-R" panose="02020400000000000000" pitchFamily="18" charset="-128"/>
                        <a:cs typeface="+mn-cs"/>
                      </a:defRPr>
                    </a:pPr>
                    <a:r>
                      <a:rPr lang="ja-JP" altLang="en-US" sz="1600" b="1" dirty="0">
                        <a:solidFill>
                          <a:srgbClr val="FF0000"/>
                        </a:solidFill>
                      </a:rPr>
                      <a:t>面会制限　　－</a:t>
                    </a:r>
                  </a:p>
                  <a:p>
                    <a:pPr algn="l">
                      <a:defRPr sz="1600">
                        <a:latin typeface="UD デジタル 教科書体 NP-R" panose="02020400000000000000" pitchFamily="18" charset="-128"/>
                        <a:ea typeface="UD デジタル 教科書体 NP-R" panose="02020400000000000000" pitchFamily="18" charset="-128"/>
                      </a:defRPr>
                    </a:pPr>
                    <a:r>
                      <a:rPr lang="ja-JP" altLang="en-US" sz="1600" b="1" baseline="0" dirty="0">
                        <a:solidFill>
                          <a:srgbClr val="FF0000"/>
                        </a:solidFill>
                      </a:rPr>
                      <a:t>ケアの制限　ー</a:t>
                    </a:r>
                  </a:p>
                </c:rich>
              </c:tx>
              <c:spPr>
                <a:xfrm>
                  <a:off x="5791533" y="78477"/>
                  <a:ext cx="2172783" cy="772891"/>
                </a:xfrm>
                <a:solidFill>
                  <a:prstClr val="white"/>
                </a:solidFill>
                <a:ln w="9525" cap="flat" cmpd="sng" algn="ctr">
                  <a:solidFill>
                    <a:prstClr val="black">
                      <a:lumMod val="25000"/>
                      <a:lumOff val="75000"/>
                    </a:prstClr>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ffectLst/>
              </c:spPr>
              <c:txPr>
                <a:bodyPr rot="0" spcFirstLastPara="1" vertOverflow="clip" horzOverflow="clip" vert="horz" wrap="square" lIns="38100" tIns="19050" rIns="38100" bIns="19050" anchor="ctr" anchorCtr="0">
                  <a:noAutofit/>
                </a:bodyPr>
                <a:lstStyle/>
                <a:p>
                  <a:pPr algn="l">
                    <a:defRPr sz="1600" b="0" i="0" u="none" strike="noStrike" kern="1200" baseline="0">
                      <a:solidFill>
                        <a:schemeClr val="dk1">
                          <a:lumMod val="65000"/>
                          <a:lumOff val="35000"/>
                        </a:schemeClr>
                      </a:solidFill>
                      <a:latin typeface="UD デジタル 教科書体 NP-R" panose="02020400000000000000" pitchFamily="18" charset="-128"/>
                      <a:ea typeface="UD デジタル 教科書体 NP-R" panose="02020400000000000000" pitchFamily="18" charset="-128"/>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spPr xmlns:c15="http://schemas.microsoft.com/office/drawing/2012/chart">
                    <a:prstGeom prst="wedgeRectCallout">
                      <a:avLst>
                        <a:gd name="adj1" fmla="val -115253"/>
                        <a:gd name="adj2" fmla="val 49531"/>
                      </a:avLst>
                    </a:prstGeom>
                    <a:noFill/>
                    <a:ln>
                      <a:noFill/>
                    </a:ln>
                  </c15:spPr>
                  <c15:layout>
                    <c:manualLayout>
                      <c:w val="0.25950652527622647"/>
                      <c:h val="0.25179745408566229"/>
                    </c:manualLayout>
                  </c15:layout>
                  <c15:showDataLabelsRange val="0"/>
                </c:ext>
                <c:ext xmlns:c16="http://schemas.microsoft.com/office/drawing/2014/chart" uri="{C3380CC4-5D6E-409C-BE32-E72D297353CC}">
                  <c16:uniqueId val="{00000009-5DAF-4F2A-B1B7-3689D192C6C3}"/>
                </c:ext>
              </c:extLst>
            </c:dLbl>
            <c:spPr>
              <a:solidFill>
                <a:prstClr val="white"/>
              </a:solidFill>
              <a:ln>
                <a:solidFill>
                  <a:prstClr val="black">
                    <a:lumMod val="25000"/>
                    <a:lumOff val="75000"/>
                  </a:prstClr>
                </a:solidFill>
              </a:ln>
              <a:effectLst/>
            </c:spPr>
            <c:txPr>
              <a:bodyPr rot="0" spcFirstLastPara="1" vertOverflow="clip" horzOverflow="clip" vert="horz" wrap="square" lIns="38100" tIns="19050" rIns="38100" bIns="19050" anchor="ctr" anchorCtr="0">
                <a:spAutoFit/>
              </a:bodyPr>
              <a:lstStyle/>
              <a:p>
                <a:pPr algn="l">
                  <a:defRPr sz="1600" b="0" i="0" u="none" strike="noStrike" kern="1200" baseline="0">
                    <a:solidFill>
                      <a:schemeClr val="dk1">
                        <a:lumMod val="65000"/>
                        <a:lumOff val="35000"/>
                      </a:schemeClr>
                    </a:solidFill>
                    <a:latin typeface="UD デジタル 教科書体 NP-R" panose="02020400000000000000" pitchFamily="18" charset="-128"/>
                    <a:ea typeface="UD デジタル 教科書体 NP-R" panose="02020400000000000000" pitchFamily="18" charset="-128"/>
                    <a:cs typeface="+mn-cs"/>
                  </a:defRPr>
                </a:pPr>
                <a:endParaRPr lang="ja-JP"/>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①!$Z$16:$Z$20</c:f>
              <c:strCache>
                <c:ptCount val="5"/>
                <c:pt idx="0">
                  <c:v>面会制限あり、ケアの制限あり</c:v>
                </c:pt>
                <c:pt idx="1">
                  <c:v>面会制限あり、ケアの制限なし</c:v>
                </c:pt>
                <c:pt idx="2">
                  <c:v>面会制限あり、ケアの制限不明</c:v>
                </c:pt>
                <c:pt idx="3">
                  <c:v>面会制限なし、ケアの制限あり</c:v>
                </c:pt>
                <c:pt idx="4">
                  <c:v>面会制限なし、ケアの制限なし</c:v>
                </c:pt>
              </c:strCache>
            </c:strRef>
          </c:cat>
          <c:val>
            <c:numRef>
              <c:f>①!$AA$16:$AA$20</c:f>
              <c:numCache>
                <c:formatCode>General</c:formatCode>
                <c:ptCount val="5"/>
                <c:pt idx="0">
                  <c:v>23</c:v>
                </c:pt>
                <c:pt idx="1">
                  <c:v>38</c:v>
                </c:pt>
                <c:pt idx="2">
                  <c:v>1</c:v>
                </c:pt>
                <c:pt idx="3">
                  <c:v>1</c:v>
                </c:pt>
                <c:pt idx="4">
                  <c:v>5</c:v>
                </c:pt>
              </c:numCache>
            </c:numRef>
          </c:val>
          <c:extLst>
            <c:ext xmlns:c16="http://schemas.microsoft.com/office/drawing/2014/chart" uri="{C3380CC4-5D6E-409C-BE32-E72D297353CC}">
              <c16:uniqueId val="{0000000A-5DAF-4F2A-B1B7-3689D192C6C3}"/>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manualLayout>
          <c:layoutTarget val="inner"/>
          <c:xMode val="edge"/>
          <c:yMode val="edge"/>
          <c:x val="0.42857537401083406"/>
          <c:y val="0.14518518518518519"/>
          <c:w val="0.51145229544747062"/>
          <c:h val="0.82703703703703701"/>
        </c:manualLayout>
      </c:layout>
      <c:barChart>
        <c:barDir val="bar"/>
        <c:grouping val="clustered"/>
        <c:varyColors val="0"/>
        <c:ser>
          <c:idx val="0"/>
          <c:order val="0"/>
          <c:spPr>
            <a:solidFill>
              <a:schemeClr val="accent4"/>
            </a:solidFill>
            <a:ln>
              <a:noFill/>
            </a:ln>
            <a:effectLst/>
          </c:spPr>
          <c:invertIfNegative val="0"/>
          <c:cat>
            <c:strRef>
              <c:f>ケア制限!$A$18:$A$26</c:f>
              <c:strCache>
                <c:ptCount val="9"/>
                <c:pt idx="0">
                  <c:v>カンガルーケアの禁止</c:v>
                </c:pt>
                <c:pt idx="1">
                  <c:v>タッチングの禁止</c:v>
                </c:pt>
                <c:pt idx="2">
                  <c:v>抱っこの禁止</c:v>
                </c:pt>
                <c:pt idx="3">
                  <c:v>おむつ替えの禁止</c:v>
                </c:pt>
                <c:pt idx="4">
                  <c:v>沐浴の禁止</c:v>
                </c:pt>
                <c:pt idx="5">
                  <c:v>授乳の禁止</c:v>
                </c:pt>
                <c:pt idx="6">
                  <c:v>ロング面会の禁止</c:v>
                </c:pt>
                <c:pt idx="7">
                  <c:v>外泊の禁止</c:v>
                </c:pt>
                <c:pt idx="8">
                  <c:v>その他</c:v>
                </c:pt>
              </c:strCache>
            </c:strRef>
          </c:cat>
          <c:val>
            <c:numRef>
              <c:f>ケア制限!$B$18:$B$26</c:f>
              <c:numCache>
                <c:formatCode>General</c:formatCode>
                <c:ptCount val="9"/>
                <c:pt idx="0">
                  <c:v>9</c:v>
                </c:pt>
                <c:pt idx="1">
                  <c:v>5</c:v>
                </c:pt>
                <c:pt idx="2">
                  <c:v>5</c:v>
                </c:pt>
                <c:pt idx="3">
                  <c:v>4</c:v>
                </c:pt>
                <c:pt idx="4">
                  <c:v>4</c:v>
                </c:pt>
                <c:pt idx="5">
                  <c:v>3</c:v>
                </c:pt>
                <c:pt idx="6">
                  <c:v>1</c:v>
                </c:pt>
                <c:pt idx="7">
                  <c:v>1</c:v>
                </c:pt>
                <c:pt idx="8">
                  <c:v>2</c:v>
                </c:pt>
              </c:numCache>
            </c:numRef>
          </c:val>
          <c:extLst>
            <c:ext xmlns:c16="http://schemas.microsoft.com/office/drawing/2014/chart" uri="{C3380CC4-5D6E-409C-BE32-E72D297353CC}">
              <c16:uniqueId val="{00000000-E7A7-454F-B715-56ECC1BEA9F1}"/>
            </c:ext>
          </c:extLst>
        </c:ser>
        <c:dLbls>
          <c:showLegendKey val="0"/>
          <c:showVal val="0"/>
          <c:showCatName val="0"/>
          <c:showSerName val="0"/>
          <c:showPercent val="0"/>
          <c:showBubbleSize val="0"/>
        </c:dLbls>
        <c:gapWidth val="182"/>
        <c:axId val="808423360"/>
        <c:axId val="808425000"/>
      </c:barChart>
      <c:catAx>
        <c:axId val="8084233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808425000"/>
        <c:crosses val="autoZero"/>
        <c:auto val="1"/>
        <c:lblAlgn val="ctr"/>
        <c:lblOffset val="100"/>
        <c:noMultiLvlLbl val="0"/>
      </c:catAx>
      <c:valAx>
        <c:axId val="808425000"/>
        <c:scaling>
          <c:orientation val="minMax"/>
        </c:scaling>
        <c:delete val="0"/>
        <c:axPos val="t"/>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ja-JP"/>
          </a:p>
        </c:txPr>
        <c:crossAx val="808423360"/>
        <c:crosses val="autoZero"/>
        <c:crossBetween val="between"/>
      </c:valAx>
      <c:spPr>
        <a:noFill/>
        <a:ln>
          <a:noFill/>
        </a:ln>
        <a:effectLst/>
      </c:spPr>
    </c:plotArea>
    <c:plotVisOnly val="1"/>
    <c:dispBlanksAs val="gap"/>
    <c:showDLblsOverMax val="0"/>
  </c:chart>
  <c:spPr>
    <a:noFill/>
    <a:ln>
      <a:noFill/>
    </a:ln>
    <a:effectLst/>
  </c:spPr>
  <c:txPr>
    <a:bodyPr/>
    <a:lstStyle/>
    <a:p>
      <a:pPr>
        <a:defRPr sz="1200">
          <a:solidFill>
            <a:schemeClr val="tx1"/>
          </a:solidFill>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面会時間!$M$27</c:f>
              <c:strCache>
                <c:ptCount val="1"/>
                <c:pt idx="0">
                  <c:v>24時間</c:v>
                </c:pt>
              </c:strCache>
            </c:strRef>
          </c:tx>
          <c:spPr>
            <a:solidFill>
              <a:schemeClr val="accent2"/>
            </a:solidFill>
            <a:ln>
              <a:noFill/>
            </a:ln>
            <a:effectLst/>
          </c:spPr>
          <c:invertIfNegative val="0"/>
          <c:dLbls>
            <c:dLbl>
              <c:idx val="1"/>
              <c:layout>
                <c:manualLayout>
                  <c:x val="1.9047619047619049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27B-45D2-AF60-BD3D007F7F67}"/>
                </c:ext>
              </c:extLst>
            </c:dLbl>
            <c:dLbl>
              <c:idx val="4"/>
              <c:layout>
                <c:manualLayout>
                  <c:x val="2.2222222222222192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27B-45D2-AF60-BD3D007F7F67}"/>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面会時間!$N$25:$R$26</c:f>
              <c:multiLvlStrCache>
                <c:ptCount val="5"/>
                <c:lvl>
                  <c:pt idx="0">
                    <c:v>通常時</c:v>
                  </c:pt>
                  <c:pt idx="1">
                    <c:v>コロナ禍</c:v>
                  </c:pt>
                  <c:pt idx="3">
                    <c:v>通常時</c:v>
                  </c:pt>
                  <c:pt idx="4">
                    <c:v>コロナ禍</c:v>
                  </c:pt>
                </c:lvl>
                <c:lvl>
                  <c:pt idx="0">
                    <c:v>母親</c:v>
                  </c:pt>
                  <c:pt idx="2">
                    <c:v> </c:v>
                  </c:pt>
                  <c:pt idx="3">
                    <c:v>父親</c:v>
                  </c:pt>
                </c:lvl>
              </c:multiLvlStrCache>
            </c:multiLvlStrRef>
          </c:cat>
          <c:val>
            <c:numRef>
              <c:f>面会時間!$N$27:$R$27</c:f>
              <c:numCache>
                <c:formatCode>0.0%</c:formatCode>
                <c:ptCount val="5"/>
                <c:pt idx="0">
                  <c:v>0.35820895522388058</c:v>
                </c:pt>
                <c:pt idx="1">
                  <c:v>5.9701492537313432E-2</c:v>
                </c:pt>
                <c:pt idx="3">
                  <c:v>0.34328358208955223</c:v>
                </c:pt>
                <c:pt idx="4">
                  <c:v>5.9701492537313432E-2</c:v>
                </c:pt>
              </c:numCache>
            </c:numRef>
          </c:val>
          <c:extLst>
            <c:ext xmlns:c16="http://schemas.microsoft.com/office/drawing/2014/chart" uri="{C3380CC4-5D6E-409C-BE32-E72D297353CC}">
              <c16:uniqueId val="{00000002-627B-45D2-AF60-BD3D007F7F67}"/>
            </c:ext>
          </c:extLst>
        </c:ser>
        <c:ser>
          <c:idx val="1"/>
          <c:order val="1"/>
          <c:tx>
            <c:strRef>
              <c:f>面会時間!$M$28</c:f>
              <c:strCache>
                <c:ptCount val="1"/>
                <c:pt idx="0">
                  <c:v>16～24時間未満</c:v>
                </c:pt>
              </c:strCache>
            </c:strRef>
          </c:tx>
          <c:spPr>
            <a:solidFill>
              <a:schemeClr val="bg1">
                <a:lumMod val="95000"/>
              </a:schemeClr>
            </a:solidFill>
            <a:ln>
              <a:noFill/>
            </a:ln>
            <a:effectLst/>
          </c:spPr>
          <c:invertIfNegative val="0"/>
          <c:cat>
            <c:multiLvlStrRef>
              <c:f>面会時間!$N$25:$R$26</c:f>
              <c:multiLvlStrCache>
                <c:ptCount val="5"/>
                <c:lvl>
                  <c:pt idx="0">
                    <c:v>通常時</c:v>
                  </c:pt>
                  <c:pt idx="1">
                    <c:v>コロナ禍</c:v>
                  </c:pt>
                  <c:pt idx="3">
                    <c:v>通常時</c:v>
                  </c:pt>
                  <c:pt idx="4">
                    <c:v>コロナ禍</c:v>
                  </c:pt>
                </c:lvl>
                <c:lvl>
                  <c:pt idx="0">
                    <c:v>母親</c:v>
                  </c:pt>
                  <c:pt idx="2">
                    <c:v> </c:v>
                  </c:pt>
                  <c:pt idx="3">
                    <c:v>父親</c:v>
                  </c:pt>
                </c:lvl>
              </c:multiLvlStrCache>
            </c:multiLvlStrRef>
          </c:cat>
          <c:val>
            <c:numRef>
              <c:f>面会時間!$N$28:$R$28</c:f>
              <c:numCache>
                <c:formatCode>0.0%</c:formatCode>
                <c:ptCount val="5"/>
                <c:pt idx="0">
                  <c:v>4.4776119402985072E-2</c:v>
                </c:pt>
                <c:pt idx="1">
                  <c:v>0</c:v>
                </c:pt>
                <c:pt idx="3">
                  <c:v>4.4776119402985072E-2</c:v>
                </c:pt>
                <c:pt idx="4">
                  <c:v>0</c:v>
                </c:pt>
              </c:numCache>
            </c:numRef>
          </c:val>
          <c:extLst>
            <c:ext xmlns:c16="http://schemas.microsoft.com/office/drawing/2014/chart" uri="{C3380CC4-5D6E-409C-BE32-E72D297353CC}">
              <c16:uniqueId val="{00000003-627B-45D2-AF60-BD3D007F7F67}"/>
            </c:ext>
          </c:extLst>
        </c:ser>
        <c:ser>
          <c:idx val="2"/>
          <c:order val="2"/>
          <c:tx>
            <c:strRef>
              <c:f>面会時間!$M$29</c:f>
              <c:strCache>
                <c:ptCount val="1"/>
                <c:pt idx="0">
                  <c:v>10～16時間未満</c:v>
                </c:pt>
              </c:strCache>
            </c:strRef>
          </c:tx>
          <c:spPr>
            <a:solidFill>
              <a:schemeClr val="bg1">
                <a:lumMod val="85000"/>
              </a:schemeClr>
            </a:solidFill>
            <a:ln>
              <a:noFill/>
            </a:ln>
            <a:effectLst/>
          </c:spPr>
          <c:invertIfNegative val="0"/>
          <c:cat>
            <c:multiLvlStrRef>
              <c:f>面会時間!$N$25:$R$26</c:f>
              <c:multiLvlStrCache>
                <c:ptCount val="5"/>
                <c:lvl>
                  <c:pt idx="0">
                    <c:v>通常時</c:v>
                  </c:pt>
                  <c:pt idx="1">
                    <c:v>コロナ禍</c:v>
                  </c:pt>
                  <c:pt idx="3">
                    <c:v>通常時</c:v>
                  </c:pt>
                  <c:pt idx="4">
                    <c:v>コロナ禍</c:v>
                  </c:pt>
                </c:lvl>
                <c:lvl>
                  <c:pt idx="0">
                    <c:v>母親</c:v>
                  </c:pt>
                  <c:pt idx="2">
                    <c:v> </c:v>
                  </c:pt>
                  <c:pt idx="3">
                    <c:v>父親</c:v>
                  </c:pt>
                </c:lvl>
              </c:multiLvlStrCache>
            </c:multiLvlStrRef>
          </c:cat>
          <c:val>
            <c:numRef>
              <c:f>面会時間!$N$29:$R$29</c:f>
              <c:numCache>
                <c:formatCode>0.0%</c:formatCode>
                <c:ptCount val="5"/>
                <c:pt idx="0">
                  <c:v>0.1044776119402985</c:v>
                </c:pt>
                <c:pt idx="1">
                  <c:v>2.9850746268656716E-2</c:v>
                </c:pt>
                <c:pt idx="3">
                  <c:v>0.11940298507462686</c:v>
                </c:pt>
                <c:pt idx="4">
                  <c:v>2.9850746268656716E-2</c:v>
                </c:pt>
              </c:numCache>
            </c:numRef>
          </c:val>
          <c:extLst>
            <c:ext xmlns:c16="http://schemas.microsoft.com/office/drawing/2014/chart" uri="{C3380CC4-5D6E-409C-BE32-E72D297353CC}">
              <c16:uniqueId val="{00000004-627B-45D2-AF60-BD3D007F7F67}"/>
            </c:ext>
          </c:extLst>
        </c:ser>
        <c:ser>
          <c:idx val="3"/>
          <c:order val="3"/>
          <c:tx>
            <c:strRef>
              <c:f>面会時間!$M$30</c:f>
              <c:strCache>
                <c:ptCount val="1"/>
                <c:pt idx="0">
                  <c:v>4～10時間未満</c:v>
                </c:pt>
              </c:strCache>
            </c:strRef>
          </c:tx>
          <c:spPr>
            <a:solidFill>
              <a:schemeClr val="bg1">
                <a:lumMod val="75000"/>
              </a:schemeClr>
            </a:solidFill>
            <a:ln>
              <a:noFill/>
            </a:ln>
            <a:effectLst/>
          </c:spPr>
          <c:invertIfNegative val="0"/>
          <c:cat>
            <c:multiLvlStrRef>
              <c:f>面会時間!$N$25:$R$26</c:f>
              <c:multiLvlStrCache>
                <c:ptCount val="5"/>
                <c:lvl>
                  <c:pt idx="0">
                    <c:v>通常時</c:v>
                  </c:pt>
                  <c:pt idx="1">
                    <c:v>コロナ禍</c:v>
                  </c:pt>
                  <c:pt idx="3">
                    <c:v>通常時</c:v>
                  </c:pt>
                  <c:pt idx="4">
                    <c:v>コロナ禍</c:v>
                  </c:pt>
                </c:lvl>
                <c:lvl>
                  <c:pt idx="0">
                    <c:v>母親</c:v>
                  </c:pt>
                  <c:pt idx="2">
                    <c:v> </c:v>
                  </c:pt>
                  <c:pt idx="3">
                    <c:v>父親</c:v>
                  </c:pt>
                </c:lvl>
              </c:multiLvlStrCache>
            </c:multiLvlStrRef>
          </c:cat>
          <c:val>
            <c:numRef>
              <c:f>面会時間!$N$30:$R$30</c:f>
              <c:numCache>
                <c:formatCode>0.0%</c:formatCode>
                <c:ptCount val="5"/>
                <c:pt idx="0">
                  <c:v>0.29850746268656714</c:v>
                </c:pt>
                <c:pt idx="1">
                  <c:v>8.9552238805970144E-2</c:v>
                </c:pt>
                <c:pt idx="3">
                  <c:v>0.29850746268656714</c:v>
                </c:pt>
                <c:pt idx="4">
                  <c:v>5.9701492537313432E-2</c:v>
                </c:pt>
              </c:numCache>
            </c:numRef>
          </c:val>
          <c:extLst>
            <c:ext xmlns:c16="http://schemas.microsoft.com/office/drawing/2014/chart" uri="{C3380CC4-5D6E-409C-BE32-E72D297353CC}">
              <c16:uniqueId val="{00000005-627B-45D2-AF60-BD3D007F7F67}"/>
            </c:ext>
          </c:extLst>
        </c:ser>
        <c:ser>
          <c:idx val="4"/>
          <c:order val="4"/>
          <c:tx>
            <c:strRef>
              <c:f>面会時間!$M$31</c:f>
              <c:strCache>
                <c:ptCount val="1"/>
                <c:pt idx="0">
                  <c:v>１～4時間未満</c:v>
                </c:pt>
              </c:strCache>
            </c:strRef>
          </c:tx>
          <c:spPr>
            <a:solidFill>
              <a:schemeClr val="bg1">
                <a:lumMod val="65000"/>
              </a:schemeClr>
            </a:solidFill>
            <a:ln>
              <a:noFill/>
            </a:ln>
            <a:effectLst/>
          </c:spPr>
          <c:invertIfNegative val="0"/>
          <c:cat>
            <c:multiLvlStrRef>
              <c:f>面会時間!$N$25:$R$26</c:f>
              <c:multiLvlStrCache>
                <c:ptCount val="5"/>
                <c:lvl>
                  <c:pt idx="0">
                    <c:v>通常時</c:v>
                  </c:pt>
                  <c:pt idx="1">
                    <c:v>コロナ禍</c:v>
                  </c:pt>
                  <c:pt idx="3">
                    <c:v>通常時</c:v>
                  </c:pt>
                  <c:pt idx="4">
                    <c:v>コロナ禍</c:v>
                  </c:pt>
                </c:lvl>
                <c:lvl>
                  <c:pt idx="0">
                    <c:v>母親</c:v>
                  </c:pt>
                  <c:pt idx="2">
                    <c:v> </c:v>
                  </c:pt>
                  <c:pt idx="3">
                    <c:v>父親</c:v>
                  </c:pt>
                </c:lvl>
              </c:multiLvlStrCache>
            </c:multiLvlStrRef>
          </c:cat>
          <c:val>
            <c:numRef>
              <c:f>面会時間!$N$31:$R$31</c:f>
              <c:numCache>
                <c:formatCode>0.0%</c:formatCode>
                <c:ptCount val="5"/>
                <c:pt idx="0">
                  <c:v>0.11940298507462686</c:v>
                </c:pt>
                <c:pt idx="1">
                  <c:v>0.40298507462686567</c:v>
                </c:pt>
                <c:pt idx="3">
                  <c:v>0.11940298507462686</c:v>
                </c:pt>
                <c:pt idx="4">
                  <c:v>0.28358208955223879</c:v>
                </c:pt>
              </c:numCache>
            </c:numRef>
          </c:val>
          <c:extLst>
            <c:ext xmlns:c16="http://schemas.microsoft.com/office/drawing/2014/chart" uri="{C3380CC4-5D6E-409C-BE32-E72D297353CC}">
              <c16:uniqueId val="{00000006-627B-45D2-AF60-BD3D007F7F67}"/>
            </c:ext>
          </c:extLst>
        </c:ser>
        <c:ser>
          <c:idx val="5"/>
          <c:order val="5"/>
          <c:tx>
            <c:strRef>
              <c:f>面会時間!$M$32</c:f>
              <c:strCache>
                <c:ptCount val="1"/>
                <c:pt idx="0">
                  <c:v>1時間未満</c:v>
                </c:pt>
              </c:strCache>
            </c:strRef>
          </c:tx>
          <c:spPr>
            <a:solidFill>
              <a:schemeClr val="accent6">
                <a:lumMod val="60000"/>
              </a:schemeClr>
            </a:solidFill>
            <a:ln>
              <a:noFill/>
            </a:ln>
            <a:effectLst/>
          </c:spPr>
          <c:invertIfNegative val="0"/>
          <c:cat>
            <c:multiLvlStrRef>
              <c:f>面会時間!$N$25:$R$26</c:f>
              <c:multiLvlStrCache>
                <c:ptCount val="5"/>
                <c:lvl>
                  <c:pt idx="0">
                    <c:v>通常時</c:v>
                  </c:pt>
                  <c:pt idx="1">
                    <c:v>コロナ禍</c:v>
                  </c:pt>
                  <c:pt idx="3">
                    <c:v>通常時</c:v>
                  </c:pt>
                  <c:pt idx="4">
                    <c:v>コロナ禍</c:v>
                  </c:pt>
                </c:lvl>
                <c:lvl>
                  <c:pt idx="0">
                    <c:v>母親</c:v>
                  </c:pt>
                  <c:pt idx="2">
                    <c:v> </c:v>
                  </c:pt>
                  <c:pt idx="3">
                    <c:v>父親</c:v>
                  </c:pt>
                </c:lvl>
              </c:multiLvlStrCache>
            </c:multiLvlStrRef>
          </c:cat>
          <c:val>
            <c:numRef>
              <c:f>面会時間!$N$32:$R$32</c:f>
              <c:numCache>
                <c:formatCode>0.0%</c:formatCode>
                <c:ptCount val="5"/>
                <c:pt idx="0">
                  <c:v>7.4626865671641784E-2</c:v>
                </c:pt>
                <c:pt idx="1">
                  <c:v>0.22388059701492538</c:v>
                </c:pt>
                <c:pt idx="3">
                  <c:v>5.9701492537313432E-2</c:v>
                </c:pt>
                <c:pt idx="4">
                  <c:v>0.16417910447761194</c:v>
                </c:pt>
              </c:numCache>
            </c:numRef>
          </c:val>
          <c:extLst>
            <c:ext xmlns:c16="http://schemas.microsoft.com/office/drawing/2014/chart" uri="{C3380CC4-5D6E-409C-BE32-E72D297353CC}">
              <c16:uniqueId val="{00000007-627B-45D2-AF60-BD3D007F7F67}"/>
            </c:ext>
          </c:extLst>
        </c:ser>
        <c:ser>
          <c:idx val="6"/>
          <c:order val="6"/>
          <c:tx>
            <c:strRef>
              <c:f>面会時間!$M$33</c:f>
              <c:strCache>
                <c:ptCount val="1"/>
                <c:pt idx="0">
                  <c:v>0分</c:v>
                </c:pt>
              </c:strCache>
            </c:strRef>
          </c:tx>
          <c:spPr>
            <a:solidFill>
              <a:schemeClr val="accent3">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面会時間!$N$25:$R$26</c:f>
              <c:multiLvlStrCache>
                <c:ptCount val="5"/>
                <c:lvl>
                  <c:pt idx="0">
                    <c:v>通常時</c:v>
                  </c:pt>
                  <c:pt idx="1">
                    <c:v>コロナ禍</c:v>
                  </c:pt>
                  <c:pt idx="3">
                    <c:v>通常時</c:v>
                  </c:pt>
                  <c:pt idx="4">
                    <c:v>コロナ禍</c:v>
                  </c:pt>
                </c:lvl>
                <c:lvl>
                  <c:pt idx="0">
                    <c:v>母親</c:v>
                  </c:pt>
                  <c:pt idx="2">
                    <c:v> </c:v>
                  </c:pt>
                  <c:pt idx="3">
                    <c:v>父親</c:v>
                  </c:pt>
                </c:lvl>
              </c:multiLvlStrCache>
            </c:multiLvlStrRef>
          </c:cat>
          <c:val>
            <c:numRef>
              <c:f>面会時間!$N$33:$R$33</c:f>
              <c:numCache>
                <c:formatCode>0.0%</c:formatCode>
                <c:ptCount val="5"/>
                <c:pt idx="0">
                  <c:v>0</c:v>
                </c:pt>
                <c:pt idx="1">
                  <c:v>0.19402985074626866</c:v>
                </c:pt>
                <c:pt idx="3">
                  <c:v>1.4925373134328358E-2</c:v>
                </c:pt>
                <c:pt idx="4">
                  <c:v>0.40298507462686567</c:v>
                </c:pt>
              </c:numCache>
            </c:numRef>
          </c:val>
          <c:extLst>
            <c:ext xmlns:c16="http://schemas.microsoft.com/office/drawing/2014/chart" uri="{C3380CC4-5D6E-409C-BE32-E72D297353CC}">
              <c16:uniqueId val="{00000008-627B-45D2-AF60-BD3D007F7F67}"/>
            </c:ext>
          </c:extLst>
        </c:ser>
        <c:dLbls>
          <c:showLegendKey val="0"/>
          <c:showVal val="0"/>
          <c:showCatName val="0"/>
          <c:showSerName val="0"/>
          <c:showPercent val="0"/>
          <c:showBubbleSize val="0"/>
        </c:dLbls>
        <c:gapWidth val="30"/>
        <c:overlap val="100"/>
        <c:axId val="460085744"/>
        <c:axId val="460093944"/>
      </c:barChart>
      <c:catAx>
        <c:axId val="46008574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ja-JP"/>
          </a:p>
        </c:txPr>
        <c:crossAx val="460093944"/>
        <c:crosses val="autoZero"/>
        <c:auto val="1"/>
        <c:lblAlgn val="ctr"/>
        <c:lblOffset val="100"/>
        <c:noMultiLvlLbl val="0"/>
      </c:catAx>
      <c:valAx>
        <c:axId val="460093944"/>
        <c:scaling>
          <c:orientation val="minMax"/>
        </c:scaling>
        <c:delete val="0"/>
        <c:axPos val="t"/>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crossAx val="460085744"/>
        <c:crosses val="autoZero"/>
        <c:crossBetween val="between"/>
      </c:valAx>
      <c:spPr>
        <a:noFill/>
        <a:ln>
          <a:noFill/>
        </a:ln>
        <a:effectLst/>
      </c:spPr>
    </c:plotArea>
    <c:legend>
      <c:legendPos val="b"/>
      <c:layout>
        <c:manualLayout>
          <c:xMode val="edge"/>
          <c:yMode val="edge"/>
          <c:x val="1.482573107721809E-2"/>
          <c:y val="0.67540671417469467"/>
          <c:w val="0.98484946849741228"/>
          <c:h val="0.30131581841375971"/>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600">
          <a:solidFill>
            <a:schemeClr val="tx1"/>
          </a:solidFill>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barChart>
        <c:barDir val="bar"/>
        <c:grouping val="clustered"/>
        <c:varyColors val="0"/>
        <c:ser>
          <c:idx val="0"/>
          <c:order val="0"/>
          <c:tx>
            <c:strRef>
              <c:f>面談時期!$B$50</c:f>
              <c:strCache>
                <c:ptCount val="1"/>
                <c:pt idx="0">
                  <c:v>母親</c:v>
                </c:pt>
              </c:strCache>
            </c:strRef>
          </c:tx>
          <c:spPr>
            <a:solidFill>
              <a:schemeClr val="accent4">
                <a:lumMod val="60000"/>
                <a:lumOff val="40000"/>
              </a:schemeClr>
            </a:solidFill>
            <a:ln>
              <a:solidFill>
                <a:schemeClr val="accent3">
                  <a:lumMod val="50000"/>
                </a:schemeClr>
              </a:solidFill>
            </a:ln>
            <a:effectLst/>
          </c:spPr>
          <c:invertIfNegative val="0"/>
          <c:cat>
            <c:strRef>
              <c:f>面談時期!$A$51:$A$56</c:f>
              <c:strCache>
                <c:ptCount val="6"/>
                <c:pt idx="0">
                  <c:v>出産時</c:v>
                </c:pt>
                <c:pt idx="1">
                  <c:v>IC時</c:v>
                </c:pt>
                <c:pt idx="2">
                  <c:v>育児手技指導時</c:v>
                </c:pt>
                <c:pt idx="3">
                  <c:v>退院当日</c:v>
                </c:pt>
                <c:pt idx="4">
                  <c:v>退院当日のみ</c:v>
                </c:pt>
                <c:pt idx="5">
                  <c:v>その他</c:v>
                </c:pt>
              </c:strCache>
            </c:strRef>
          </c:cat>
          <c:val>
            <c:numRef>
              <c:f>面談時期!$B$51:$B$56</c:f>
              <c:numCache>
                <c:formatCode>General</c:formatCode>
                <c:ptCount val="6"/>
                <c:pt idx="0">
                  <c:v>6</c:v>
                </c:pt>
                <c:pt idx="1">
                  <c:v>8</c:v>
                </c:pt>
                <c:pt idx="2">
                  <c:v>7</c:v>
                </c:pt>
                <c:pt idx="3">
                  <c:v>8</c:v>
                </c:pt>
                <c:pt idx="4">
                  <c:v>0</c:v>
                </c:pt>
                <c:pt idx="5">
                  <c:v>5</c:v>
                </c:pt>
              </c:numCache>
            </c:numRef>
          </c:val>
          <c:extLst>
            <c:ext xmlns:c16="http://schemas.microsoft.com/office/drawing/2014/chart" uri="{C3380CC4-5D6E-409C-BE32-E72D297353CC}">
              <c16:uniqueId val="{00000000-13FA-4DB8-BA37-EEF6FC70DB63}"/>
            </c:ext>
          </c:extLst>
        </c:ser>
        <c:ser>
          <c:idx val="1"/>
          <c:order val="1"/>
          <c:tx>
            <c:strRef>
              <c:f>面談時期!$C$50</c:f>
              <c:strCache>
                <c:ptCount val="1"/>
                <c:pt idx="0">
                  <c:v>父親</c:v>
                </c:pt>
              </c:strCache>
            </c:strRef>
          </c:tx>
          <c:spPr>
            <a:solidFill>
              <a:schemeClr val="accent1">
                <a:lumMod val="75000"/>
                <a:lumOff val="25000"/>
              </a:schemeClr>
            </a:solidFill>
            <a:ln>
              <a:solidFill>
                <a:schemeClr val="accent3">
                  <a:lumMod val="50000"/>
                </a:schemeClr>
              </a:solidFill>
            </a:ln>
            <a:effectLst/>
          </c:spPr>
          <c:invertIfNegative val="0"/>
          <c:cat>
            <c:strRef>
              <c:f>面談時期!$A$51:$A$56</c:f>
              <c:strCache>
                <c:ptCount val="6"/>
                <c:pt idx="0">
                  <c:v>出産時</c:v>
                </c:pt>
                <c:pt idx="1">
                  <c:v>IC時</c:v>
                </c:pt>
                <c:pt idx="2">
                  <c:v>育児手技指導時</c:v>
                </c:pt>
                <c:pt idx="3">
                  <c:v>退院当日</c:v>
                </c:pt>
                <c:pt idx="4">
                  <c:v>退院当日のみ</c:v>
                </c:pt>
                <c:pt idx="5">
                  <c:v>その他</c:v>
                </c:pt>
              </c:strCache>
            </c:strRef>
          </c:cat>
          <c:val>
            <c:numRef>
              <c:f>面談時期!$C$51:$C$56</c:f>
              <c:numCache>
                <c:formatCode>General</c:formatCode>
                <c:ptCount val="6"/>
                <c:pt idx="0">
                  <c:v>11</c:v>
                </c:pt>
                <c:pt idx="1">
                  <c:v>14</c:v>
                </c:pt>
                <c:pt idx="2">
                  <c:v>3</c:v>
                </c:pt>
                <c:pt idx="3">
                  <c:v>10</c:v>
                </c:pt>
                <c:pt idx="4">
                  <c:v>2</c:v>
                </c:pt>
                <c:pt idx="5">
                  <c:v>4</c:v>
                </c:pt>
              </c:numCache>
            </c:numRef>
          </c:val>
          <c:extLst>
            <c:ext xmlns:c16="http://schemas.microsoft.com/office/drawing/2014/chart" uri="{C3380CC4-5D6E-409C-BE32-E72D297353CC}">
              <c16:uniqueId val="{00000001-13FA-4DB8-BA37-EEF6FC70DB63}"/>
            </c:ext>
          </c:extLst>
        </c:ser>
        <c:dLbls>
          <c:showLegendKey val="0"/>
          <c:showVal val="0"/>
          <c:showCatName val="0"/>
          <c:showSerName val="0"/>
          <c:showPercent val="0"/>
          <c:showBubbleSize val="0"/>
        </c:dLbls>
        <c:gapWidth val="182"/>
        <c:axId val="598852880"/>
        <c:axId val="598857144"/>
      </c:barChart>
      <c:catAx>
        <c:axId val="59885288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598857144"/>
        <c:crosses val="autoZero"/>
        <c:auto val="1"/>
        <c:lblAlgn val="ctr"/>
        <c:lblOffset val="100"/>
        <c:noMultiLvlLbl val="0"/>
      </c:catAx>
      <c:valAx>
        <c:axId val="598857144"/>
        <c:scaling>
          <c:orientation val="minMax"/>
        </c:scaling>
        <c:delete val="0"/>
        <c:axPos val="t"/>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5988528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400">
          <a:solidFill>
            <a:schemeClr val="tx1"/>
          </a:solidFill>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712917962149678"/>
          <c:y val="0.1615095147323985"/>
          <c:w val="0.76775449711240895"/>
          <c:h val="0.71114934336523772"/>
        </c:manualLayout>
      </c:layout>
      <c:barChart>
        <c:barDir val="bar"/>
        <c:grouping val="stacked"/>
        <c:varyColors val="0"/>
        <c:ser>
          <c:idx val="0"/>
          <c:order val="0"/>
          <c:tx>
            <c:strRef>
              <c:f>面談時期!$D$34</c:f>
              <c:strCache>
                <c:ptCount val="1"/>
                <c:pt idx="0">
                  <c:v>制限なし</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面談時期!$E$33:$F$33</c:f>
              <c:strCache>
                <c:ptCount val="2"/>
                <c:pt idx="0">
                  <c:v>母親</c:v>
                </c:pt>
                <c:pt idx="1">
                  <c:v>父親</c:v>
                </c:pt>
              </c:strCache>
            </c:strRef>
          </c:cat>
          <c:val>
            <c:numRef>
              <c:f>面談時期!$E$34:$F$34</c:f>
              <c:numCache>
                <c:formatCode>0.0%</c:formatCode>
                <c:ptCount val="2"/>
                <c:pt idx="0">
                  <c:v>0.77611940298507465</c:v>
                </c:pt>
                <c:pt idx="1">
                  <c:v>0.5074626865671642</c:v>
                </c:pt>
              </c:numCache>
            </c:numRef>
          </c:val>
          <c:extLst>
            <c:ext xmlns:c16="http://schemas.microsoft.com/office/drawing/2014/chart" uri="{C3380CC4-5D6E-409C-BE32-E72D297353CC}">
              <c16:uniqueId val="{00000000-6D81-44A2-A485-06029E7340B7}"/>
            </c:ext>
          </c:extLst>
        </c:ser>
        <c:ser>
          <c:idx val="1"/>
          <c:order val="1"/>
          <c:tx>
            <c:strRef>
              <c:f>面談時期!$D$35</c:f>
              <c:strCache>
                <c:ptCount val="1"/>
                <c:pt idx="0">
                  <c:v>制限あり</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面談時期!$E$33:$F$33</c:f>
              <c:strCache>
                <c:ptCount val="2"/>
                <c:pt idx="0">
                  <c:v>母親</c:v>
                </c:pt>
                <c:pt idx="1">
                  <c:v>父親</c:v>
                </c:pt>
              </c:strCache>
            </c:strRef>
          </c:cat>
          <c:val>
            <c:numRef>
              <c:f>面談時期!$E$35:$F$35</c:f>
              <c:numCache>
                <c:formatCode>0.0%</c:formatCode>
                <c:ptCount val="2"/>
                <c:pt idx="0">
                  <c:v>0.22388059701492538</c:v>
                </c:pt>
                <c:pt idx="1">
                  <c:v>0.4925373134328358</c:v>
                </c:pt>
              </c:numCache>
            </c:numRef>
          </c:val>
          <c:extLst>
            <c:ext xmlns:c16="http://schemas.microsoft.com/office/drawing/2014/chart" uri="{C3380CC4-5D6E-409C-BE32-E72D297353CC}">
              <c16:uniqueId val="{00000001-6D81-44A2-A485-06029E7340B7}"/>
            </c:ext>
          </c:extLst>
        </c:ser>
        <c:dLbls>
          <c:dLblPos val="ctr"/>
          <c:showLegendKey val="0"/>
          <c:showVal val="1"/>
          <c:showCatName val="0"/>
          <c:showSerName val="0"/>
          <c:showPercent val="0"/>
          <c:showBubbleSize val="0"/>
        </c:dLbls>
        <c:gapWidth val="150"/>
        <c:overlap val="100"/>
        <c:axId val="797959672"/>
        <c:axId val="797958032"/>
      </c:barChart>
      <c:catAx>
        <c:axId val="79795967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797958032"/>
        <c:crosses val="autoZero"/>
        <c:auto val="1"/>
        <c:lblAlgn val="ctr"/>
        <c:lblOffset val="100"/>
        <c:noMultiLvlLbl val="0"/>
      </c:catAx>
      <c:valAx>
        <c:axId val="797958032"/>
        <c:scaling>
          <c:orientation val="minMax"/>
          <c:max val="1"/>
        </c:scaling>
        <c:delete val="0"/>
        <c:axPos val="t"/>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crossAx val="79795967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sz="1400">
          <a:solidFill>
            <a:schemeClr val="tx1"/>
          </a:solidFill>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830252529113472"/>
          <c:y val="0.11095776729282499"/>
          <c:w val="0.74139979104553677"/>
          <c:h val="0.78781791072645901"/>
        </c:manualLayout>
      </c:layout>
      <c:pieChart>
        <c:varyColors val="1"/>
        <c:ser>
          <c:idx val="0"/>
          <c:order val="0"/>
          <c:spPr>
            <a:ln>
              <a:solidFill>
                <a:schemeClr val="bg2">
                  <a:lumMod val="75000"/>
                </a:schemeClr>
              </a:solidFill>
            </a:ln>
          </c:spPr>
          <c:dPt>
            <c:idx val="0"/>
            <c:bubble3D val="0"/>
            <c:spPr>
              <a:solidFill>
                <a:srgbClr val="FFC000"/>
              </a:solidFill>
              <a:ln w="19050">
                <a:solidFill>
                  <a:schemeClr val="bg2">
                    <a:lumMod val="75000"/>
                  </a:schemeClr>
                </a:solidFill>
              </a:ln>
              <a:effectLst/>
            </c:spPr>
            <c:extLst>
              <c:ext xmlns:c16="http://schemas.microsoft.com/office/drawing/2014/chart" uri="{C3380CC4-5D6E-409C-BE32-E72D297353CC}">
                <c16:uniqueId val="{00000001-84D1-491C-8685-6CF666610545}"/>
              </c:ext>
            </c:extLst>
          </c:dPt>
          <c:dPt>
            <c:idx val="1"/>
            <c:bubble3D val="0"/>
            <c:spPr>
              <a:solidFill>
                <a:schemeClr val="accent2">
                  <a:lumMod val="40000"/>
                  <a:lumOff val="60000"/>
                </a:schemeClr>
              </a:solidFill>
              <a:ln w="19050">
                <a:solidFill>
                  <a:schemeClr val="bg2">
                    <a:lumMod val="75000"/>
                  </a:schemeClr>
                </a:solidFill>
              </a:ln>
              <a:effectLst/>
            </c:spPr>
            <c:extLst>
              <c:ext xmlns:c16="http://schemas.microsoft.com/office/drawing/2014/chart" uri="{C3380CC4-5D6E-409C-BE32-E72D297353CC}">
                <c16:uniqueId val="{00000003-84D1-491C-8685-6CF666610545}"/>
              </c:ext>
            </c:extLst>
          </c:dPt>
          <c:dPt>
            <c:idx val="2"/>
            <c:bubble3D val="0"/>
            <c:spPr>
              <a:noFill/>
              <a:ln w="19050">
                <a:solidFill>
                  <a:schemeClr val="bg2">
                    <a:lumMod val="75000"/>
                  </a:schemeClr>
                </a:solidFill>
              </a:ln>
              <a:effectLst/>
            </c:spPr>
            <c:extLst>
              <c:ext xmlns:c16="http://schemas.microsoft.com/office/drawing/2014/chart" uri="{C3380CC4-5D6E-409C-BE32-E72D297353CC}">
                <c16:uniqueId val="{00000005-84D1-491C-8685-6CF666610545}"/>
              </c:ext>
            </c:extLst>
          </c:dPt>
          <c:dLbls>
            <c:dLbl>
              <c:idx val="0"/>
              <c:layout>
                <c:manualLayout>
                  <c:x val="-6.4346864408939275E-2"/>
                  <c:y val="-0.13544875595464903"/>
                </c:manualLayout>
              </c:layout>
              <c:tx>
                <c:rich>
                  <a:bodyPr rot="0" spcFirstLastPara="1" vertOverflow="ellipsis" vert="horz" wrap="square" lIns="38100" tIns="19050" rIns="38100" bIns="19050" anchor="ctr" anchorCtr="1">
                    <a:spAutoFit/>
                  </a:bodyPr>
                  <a:lstStyle/>
                  <a:p>
                    <a:pPr>
                      <a:defRPr sz="2000" b="1" i="0" u="none" strike="noStrike" kern="1200" baseline="0">
                        <a:solidFill>
                          <a:srgbClr val="FF0000"/>
                        </a:solidFill>
                        <a:latin typeface="+mn-lt"/>
                        <a:ea typeface="+mn-ea"/>
                        <a:cs typeface="+mn-cs"/>
                      </a:defRPr>
                    </a:pPr>
                    <a:fld id="{910AAC43-87F1-4A0C-875A-1636C00D0789}" type="CATEGORYNAME">
                      <a:rPr lang="ja-JP" altLang="en-US" sz="2400">
                        <a:solidFill>
                          <a:srgbClr val="FF0000"/>
                        </a:solidFill>
                      </a:rPr>
                      <a:pPr>
                        <a:defRPr sz="2000" b="1">
                          <a:solidFill>
                            <a:srgbClr val="FF0000"/>
                          </a:solidFill>
                        </a:defRPr>
                      </a:pPr>
                      <a:t>[分類名]</a:t>
                    </a:fld>
                    <a:r>
                      <a:rPr lang="en-US" altLang="ja-JP" sz="2400" baseline="0" dirty="0">
                        <a:solidFill>
                          <a:srgbClr val="FF0000"/>
                        </a:solidFill>
                      </a:rPr>
                      <a:t>, </a:t>
                    </a:r>
                    <a:fld id="{F1B00890-58D4-40DE-B2EE-18F0FE852DC0}" type="PERCENTAGE">
                      <a:rPr lang="en-US" altLang="ja-JP" sz="2400" baseline="0" smtClean="0">
                        <a:solidFill>
                          <a:srgbClr val="FF0000"/>
                        </a:solidFill>
                      </a:rPr>
                      <a:pPr>
                        <a:defRPr sz="2000" b="1">
                          <a:solidFill>
                            <a:srgbClr val="FF0000"/>
                          </a:solidFill>
                        </a:defRPr>
                      </a:pPr>
                      <a:t>[パーセンテージ]</a:t>
                    </a:fld>
                    <a:endParaRPr lang="en-US" altLang="ja-JP" sz="2400" baseline="0" dirty="0">
                      <a:solidFill>
                        <a:srgbClr val="FF0000"/>
                      </a:solidFill>
                    </a:endParaRPr>
                  </a:p>
                </c:rich>
              </c:tx>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rgbClr val="FF0000"/>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6209439528023601"/>
                      <c:h val="0.40274132922153499"/>
                    </c:manualLayout>
                  </c15:layout>
                  <c15:dlblFieldTable/>
                  <c15:showDataLabelsRange val="0"/>
                </c:ext>
                <c:ext xmlns:c16="http://schemas.microsoft.com/office/drawing/2014/chart" uri="{C3380CC4-5D6E-409C-BE32-E72D297353CC}">
                  <c16:uniqueId val="{00000001-84D1-491C-8685-6CF666610545}"/>
                </c:ext>
              </c:extLst>
            </c:dLbl>
            <c:dLbl>
              <c:idx val="1"/>
              <c:layout>
                <c:manualLayout>
                  <c:x val="0.25060165019266206"/>
                  <c:y val="-1.6193577245467199E-2"/>
                </c:manualLayout>
              </c:layout>
              <c:tx>
                <c:rich>
                  <a:bodyPr/>
                  <a:lstStyle/>
                  <a:p>
                    <a:fld id="{5BDFBB94-DBDB-4E06-A980-51F720CBF7AB}" type="CATEGORYNAME">
                      <a:rPr lang="ja-JP" altLang="en-US"/>
                      <a:pPr/>
                      <a:t>[分類名]</a:t>
                    </a:fld>
                    <a:r>
                      <a:rPr lang="en-US" altLang="ja-JP" baseline="0" dirty="0"/>
                      <a:t>, </a:t>
                    </a:r>
                    <a:fld id="{D48F4CB3-CE29-4DA2-931B-E9F26DF9F308}" type="PERCENTAGE">
                      <a:rPr lang="en-US" altLang="ja-JP" baseline="0" smtClean="0"/>
                      <a:pPr/>
                      <a:t>[パーセンテージ]</a:t>
                    </a:fld>
                    <a:endParaRPr lang="en-US" altLang="ja-JP" baseline="0" dirty="0"/>
                  </a:p>
                </c:rich>
              </c:tx>
              <c:dLblPos val="bestFit"/>
              <c:showLegendKey val="0"/>
              <c:showVal val="1"/>
              <c:showCatName val="1"/>
              <c:showSerName val="0"/>
              <c:showPercent val="1"/>
              <c:showBubbleSize val="0"/>
              <c:extLst>
                <c:ext xmlns:c15="http://schemas.microsoft.com/office/drawing/2012/chart" uri="{CE6537A1-D6FC-4f65-9D91-7224C49458BB}">
                  <c15:layout>
                    <c:manualLayout>
                      <c:w val="0.25797872340425532"/>
                      <c:h val="0.34183819857518599"/>
                    </c:manualLayout>
                  </c15:layout>
                  <c15:dlblFieldTable/>
                  <c15:showDataLabelsRange val="0"/>
                </c:ext>
                <c:ext xmlns:c16="http://schemas.microsoft.com/office/drawing/2014/chart" uri="{C3380CC4-5D6E-409C-BE32-E72D297353CC}">
                  <c16:uniqueId val="{00000003-84D1-491C-8685-6CF666610545}"/>
                </c:ext>
              </c:extLst>
            </c:dLbl>
            <c:dLbl>
              <c:idx val="2"/>
              <c:layout>
                <c:manualLayout>
                  <c:x val="-0.20208220574369951"/>
                  <c:y val="1.1307105973363172E-7"/>
                </c:manualLayout>
              </c:layout>
              <c:tx>
                <c:rich>
                  <a:bodyPr rot="0" spcFirstLastPara="1" vertOverflow="ellipsis" vert="horz" wrap="square" lIns="38100" tIns="19050" rIns="38100" bIns="19050" anchor="ctr" anchorCtr="1">
                    <a:noAutofit/>
                  </a:bodyPr>
                  <a:lstStyle/>
                  <a:p>
                    <a:pPr>
                      <a:defRPr sz="2000" b="1" i="0" u="none" strike="noStrike" kern="1200" baseline="0">
                        <a:solidFill>
                          <a:schemeClr val="tx1">
                            <a:lumMod val="75000"/>
                            <a:lumOff val="25000"/>
                          </a:schemeClr>
                        </a:solidFill>
                        <a:latin typeface="+mn-lt"/>
                        <a:ea typeface="+mn-ea"/>
                        <a:cs typeface="+mn-cs"/>
                      </a:defRPr>
                    </a:pPr>
                    <a:fld id="{C624CD73-39E4-4A74-9E97-14193845D104}" type="CATEGORYNAME">
                      <a:rPr lang="en-US" altLang="ja-JP" smtClean="0"/>
                      <a:pPr>
                        <a:defRPr sz="2000" b="1"/>
                      </a:pPr>
                      <a:t>[分類名]</a:t>
                    </a:fld>
                    <a:r>
                      <a:rPr lang="ja-JP" altLang="en-US" baseline="0" dirty="0"/>
                      <a:t>：</a:t>
                    </a:r>
                    <a:fld id="{4F4D2C8E-A7D5-4A9F-91F9-BD0BBFDEE954}" type="PERCENTAGE">
                      <a:rPr lang="en-US" altLang="ja-JP" baseline="0" smtClean="0"/>
                      <a:pPr>
                        <a:defRPr sz="2000" b="1"/>
                      </a:pPr>
                      <a:t>[パーセンテージ]</a:t>
                    </a:fld>
                    <a:endParaRPr lang="ja-JP" altLang="en-US" baseline="0" dirty="0"/>
                  </a:p>
                </c:rich>
              </c:tx>
              <c:spPr>
                <a:noFill/>
                <a:ln>
                  <a:noFill/>
                </a:ln>
                <a:effectLst/>
              </c:spPr>
              <c:txPr>
                <a:bodyPr rot="0" spcFirstLastPara="1" vertOverflow="ellipsis" vert="horz" wrap="square" lIns="38100" tIns="19050" rIns="38100" bIns="19050" anchor="ctr" anchorCtr="1">
                  <a:noAutofit/>
                </a:bodyPr>
                <a:lstStyle/>
                <a:p>
                  <a:pPr>
                    <a:defRPr sz="2000" b="1"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extLst>
                <c:ext xmlns:c15="http://schemas.microsoft.com/office/drawing/2012/chart" uri="{CE6537A1-D6FC-4f65-9D91-7224C49458BB}">
                  <c15:layout>
                    <c:manualLayout>
                      <c:w val="0.32153392330383479"/>
                      <c:h val="0.17050362842955494"/>
                    </c:manualLayout>
                  </c15:layout>
                  <c15:dlblFieldTable/>
                  <c15:showDataLabelsRange val="0"/>
                </c:ext>
                <c:ext xmlns:c16="http://schemas.microsoft.com/office/drawing/2014/chart" uri="{C3380CC4-5D6E-409C-BE32-E72D297353CC}">
                  <c16:uniqueId val="{00000005-84D1-491C-8685-6CF666610545}"/>
                </c:ext>
              </c:extLst>
            </c:dLbl>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lumMod val="75000"/>
                        <a:lumOff val="25000"/>
                      </a:schemeClr>
                    </a:solidFill>
                    <a:latin typeface="+mn-lt"/>
                    <a:ea typeface="+mn-ea"/>
                    <a:cs typeface="+mn-cs"/>
                  </a:defRPr>
                </a:pPr>
                <a:endParaRPr lang="ja-JP"/>
              </a:p>
            </c:txPr>
            <c:dLblPos val="bestFit"/>
            <c:showLegendKey val="0"/>
            <c:showVal val="1"/>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'発表(2)赤ちゃん'!$H$6:$J$6</c:f>
              <c:strCache>
                <c:ptCount val="3"/>
                <c:pt idx="0">
                  <c:v>変化あり</c:v>
                </c:pt>
                <c:pt idx="1">
                  <c:v>変化なし</c:v>
                </c:pt>
                <c:pt idx="2">
                  <c:v>N.A</c:v>
                </c:pt>
              </c:strCache>
            </c:strRef>
          </c:cat>
          <c:val>
            <c:numRef>
              <c:f>'発表(2)赤ちゃん'!$H$7:$J$7</c:f>
              <c:numCache>
                <c:formatCode>General</c:formatCode>
                <c:ptCount val="3"/>
                <c:pt idx="0">
                  <c:v>35</c:v>
                </c:pt>
                <c:pt idx="1">
                  <c:v>24</c:v>
                </c:pt>
                <c:pt idx="2">
                  <c:v>4</c:v>
                </c:pt>
              </c:numCache>
            </c:numRef>
          </c:val>
          <c:extLst>
            <c:ext xmlns:c16="http://schemas.microsoft.com/office/drawing/2014/chart" uri="{C3380CC4-5D6E-409C-BE32-E72D297353CC}">
              <c16:uniqueId val="{00000006-84D1-491C-8685-6CF666610545}"/>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5769047716470659E-2"/>
          <c:y val="5.9516491649189263E-2"/>
          <c:w val="0.79037497819518665"/>
          <c:h val="0.89057725539649069"/>
        </c:manualLayout>
      </c:layout>
      <c:barChart>
        <c:barDir val="col"/>
        <c:grouping val="clustered"/>
        <c:varyColors val="0"/>
        <c:ser>
          <c:idx val="0"/>
          <c:order val="0"/>
          <c:tx>
            <c:strRef>
              <c:f>Sheet1!$F$2</c:f>
              <c:strCache>
                <c:ptCount val="1"/>
                <c:pt idx="0">
                  <c:v>Full term</c:v>
                </c:pt>
              </c:strCache>
            </c:strRef>
          </c:tx>
          <c:invertIfNegative val="0"/>
          <c:cat>
            <c:numRef>
              <c:f>Sheet1!$E$3:$E$12</c:f>
              <c:numCache>
                <c:formatCode>General</c:formatCode>
                <c:ptCount val="10"/>
                <c:pt idx="0">
                  <c:v>2</c:v>
                </c:pt>
                <c:pt idx="1">
                  <c:v>4</c:v>
                </c:pt>
                <c:pt idx="2">
                  <c:v>6</c:v>
                </c:pt>
                <c:pt idx="3">
                  <c:v>8</c:v>
                </c:pt>
                <c:pt idx="4">
                  <c:v>10</c:v>
                </c:pt>
                <c:pt idx="5">
                  <c:v>12</c:v>
                </c:pt>
                <c:pt idx="6">
                  <c:v>14</c:v>
                </c:pt>
                <c:pt idx="7">
                  <c:v>16</c:v>
                </c:pt>
                <c:pt idx="8">
                  <c:v>18</c:v>
                </c:pt>
                <c:pt idx="9">
                  <c:v>20</c:v>
                </c:pt>
              </c:numCache>
            </c:numRef>
          </c:cat>
          <c:val>
            <c:numRef>
              <c:f>Sheet1!$F$3:$F$12</c:f>
              <c:numCache>
                <c:formatCode>General</c:formatCode>
                <c:ptCount val="10"/>
                <c:pt idx="0">
                  <c:v>9.1</c:v>
                </c:pt>
                <c:pt idx="1">
                  <c:v>28.8</c:v>
                </c:pt>
                <c:pt idx="2">
                  <c:v>23.7</c:v>
                </c:pt>
                <c:pt idx="3">
                  <c:v>21.2</c:v>
                </c:pt>
                <c:pt idx="4">
                  <c:v>9</c:v>
                </c:pt>
                <c:pt idx="5">
                  <c:v>4.5</c:v>
                </c:pt>
                <c:pt idx="6">
                  <c:v>1</c:v>
                </c:pt>
                <c:pt idx="7">
                  <c:v>1</c:v>
                </c:pt>
                <c:pt idx="8">
                  <c:v>0.5</c:v>
                </c:pt>
                <c:pt idx="9">
                  <c:v>0</c:v>
                </c:pt>
              </c:numCache>
            </c:numRef>
          </c:val>
          <c:extLst>
            <c:ext xmlns:c16="http://schemas.microsoft.com/office/drawing/2014/chart" uri="{C3380CC4-5D6E-409C-BE32-E72D297353CC}">
              <c16:uniqueId val="{00000000-CACA-4ABA-B7C8-126957AF7184}"/>
            </c:ext>
          </c:extLst>
        </c:ser>
        <c:ser>
          <c:idx val="1"/>
          <c:order val="1"/>
          <c:tx>
            <c:strRef>
              <c:f>Sheet1!$G$2</c:f>
              <c:strCache>
                <c:ptCount val="1"/>
                <c:pt idx="0">
                  <c:v>NICU</c:v>
                </c:pt>
              </c:strCache>
            </c:strRef>
          </c:tx>
          <c:invertIfNegative val="0"/>
          <c:cat>
            <c:numRef>
              <c:f>Sheet1!$E$3:$E$12</c:f>
              <c:numCache>
                <c:formatCode>General</c:formatCode>
                <c:ptCount val="10"/>
                <c:pt idx="0">
                  <c:v>2</c:v>
                </c:pt>
                <c:pt idx="1">
                  <c:v>4</c:v>
                </c:pt>
                <c:pt idx="2">
                  <c:v>6</c:v>
                </c:pt>
                <c:pt idx="3">
                  <c:v>8</c:v>
                </c:pt>
                <c:pt idx="4">
                  <c:v>10</c:v>
                </c:pt>
                <c:pt idx="5">
                  <c:v>12</c:v>
                </c:pt>
                <c:pt idx="6">
                  <c:v>14</c:v>
                </c:pt>
                <c:pt idx="7">
                  <c:v>16</c:v>
                </c:pt>
                <c:pt idx="8">
                  <c:v>18</c:v>
                </c:pt>
                <c:pt idx="9">
                  <c:v>20</c:v>
                </c:pt>
              </c:numCache>
            </c:numRef>
          </c:cat>
          <c:val>
            <c:numRef>
              <c:f>Sheet1!$G$3:$G$12</c:f>
              <c:numCache>
                <c:formatCode>General</c:formatCode>
                <c:ptCount val="10"/>
                <c:pt idx="0">
                  <c:v>1.9000000000000001</c:v>
                </c:pt>
                <c:pt idx="1">
                  <c:v>24.4</c:v>
                </c:pt>
                <c:pt idx="2">
                  <c:v>17.399999999999999</c:v>
                </c:pt>
                <c:pt idx="3">
                  <c:v>16.2</c:v>
                </c:pt>
                <c:pt idx="4">
                  <c:v>11.6</c:v>
                </c:pt>
                <c:pt idx="5">
                  <c:v>10.5</c:v>
                </c:pt>
                <c:pt idx="6">
                  <c:v>7.2</c:v>
                </c:pt>
                <c:pt idx="7">
                  <c:v>3.5</c:v>
                </c:pt>
                <c:pt idx="8">
                  <c:v>3.5</c:v>
                </c:pt>
                <c:pt idx="9">
                  <c:v>3.5</c:v>
                </c:pt>
              </c:numCache>
            </c:numRef>
          </c:val>
          <c:extLst>
            <c:ext xmlns:c16="http://schemas.microsoft.com/office/drawing/2014/chart" uri="{C3380CC4-5D6E-409C-BE32-E72D297353CC}">
              <c16:uniqueId val="{00000001-CACA-4ABA-B7C8-126957AF7184}"/>
            </c:ext>
          </c:extLst>
        </c:ser>
        <c:dLbls>
          <c:showLegendKey val="0"/>
          <c:showVal val="0"/>
          <c:showCatName val="0"/>
          <c:showSerName val="0"/>
          <c:showPercent val="0"/>
          <c:showBubbleSize val="0"/>
        </c:dLbls>
        <c:gapWidth val="150"/>
        <c:axId val="789779720"/>
        <c:axId val="789776584"/>
      </c:barChart>
      <c:catAx>
        <c:axId val="789779720"/>
        <c:scaling>
          <c:orientation val="minMax"/>
        </c:scaling>
        <c:delete val="0"/>
        <c:axPos val="b"/>
        <c:numFmt formatCode="General" sourceLinked="1"/>
        <c:majorTickMark val="out"/>
        <c:minorTickMark val="none"/>
        <c:tickLblPos val="nextTo"/>
        <c:crossAx val="789776584"/>
        <c:crosses val="autoZero"/>
        <c:auto val="1"/>
        <c:lblAlgn val="ctr"/>
        <c:lblOffset val="100"/>
        <c:noMultiLvlLbl val="0"/>
      </c:catAx>
      <c:valAx>
        <c:axId val="789776584"/>
        <c:scaling>
          <c:orientation val="minMax"/>
        </c:scaling>
        <c:delete val="0"/>
        <c:axPos val="l"/>
        <c:majorGridlines/>
        <c:numFmt formatCode="General" sourceLinked="1"/>
        <c:majorTickMark val="out"/>
        <c:minorTickMark val="none"/>
        <c:tickLblPos val="nextTo"/>
        <c:crossAx val="789779720"/>
        <c:crosses val="autoZero"/>
        <c:crossBetween val="between"/>
      </c:valAx>
      <c:spPr>
        <a:noFill/>
        <a:ln w="25400">
          <a:noFill/>
        </a:ln>
      </c:spPr>
    </c:plotArea>
    <c:legend>
      <c:legendPos val="r"/>
      <c:legendEntry>
        <c:idx val="0"/>
        <c:txPr>
          <a:bodyPr/>
          <a:lstStyle/>
          <a:p>
            <a:pPr>
              <a:defRPr sz="1400"/>
            </a:pPr>
            <a:endParaRPr lang="ja-JP"/>
          </a:p>
        </c:txPr>
      </c:legendEntry>
      <c:legendEntry>
        <c:idx val="1"/>
        <c:txPr>
          <a:bodyPr/>
          <a:lstStyle/>
          <a:p>
            <a:pPr>
              <a:defRPr sz="1800"/>
            </a:pPr>
            <a:endParaRPr lang="ja-JP"/>
          </a:p>
        </c:txPr>
      </c:legendEntry>
      <c:layout>
        <c:manualLayout>
          <c:xMode val="edge"/>
          <c:yMode val="edge"/>
          <c:x val="0.83476957964625598"/>
          <c:y val="0.59253935002318869"/>
          <c:w val="0.16523042035374438"/>
          <c:h val="0.1395567089492013"/>
        </c:manualLayout>
      </c:layout>
      <c:overlay val="0"/>
    </c:legend>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 id="17">
  <a:schemeClr val="accent4"/>
</cs:colorStyle>
</file>

<file path=ppt/charts/colors4.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9">
  <a:schemeClr val="accent6"/>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4">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fillRef idx="2">
      <cs:styleClr val="auto"/>
    </cs:fillRef>
    <cs:effectRef idx="1"/>
    <cs:fontRef idx="minor">
      <a:schemeClr val="dk1"/>
    </cs:fontRef>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0.46253</cdr:x>
      <cdr:y>0.26338</cdr:y>
    </cdr:from>
    <cdr:to>
      <cdr:x>0.53747</cdr:x>
      <cdr:y>0.38101</cdr:y>
    </cdr:to>
    <cdr:sp macro="" textlink="">
      <cdr:nvSpPr>
        <cdr:cNvPr id="2" name="テキスト ボックス 1">
          <a:extLst xmlns:a="http://schemas.openxmlformats.org/drawingml/2006/main">
            <a:ext uri="{FF2B5EF4-FFF2-40B4-BE49-F238E27FC236}">
              <a16:creationId xmlns:a16="http://schemas.microsoft.com/office/drawing/2014/main" id="{06D95115-A83F-1A7D-A02F-34CAE26E8258}"/>
            </a:ext>
          </a:extLst>
        </cdr:cNvPr>
        <cdr:cNvSpPr txBox="1"/>
      </cdr:nvSpPr>
      <cdr:spPr>
        <a:xfrm xmlns:a="http://schemas.openxmlformats.org/drawingml/2006/main">
          <a:off x="2808092" y="802737"/>
          <a:ext cx="455022" cy="35853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400" dirty="0">
              <a:solidFill>
                <a:schemeClr val="tx1"/>
              </a:solidFill>
            </a:rPr>
            <a:t>８</a:t>
          </a:r>
          <a:r>
            <a:rPr lang="en-US" altLang="ja-JP" sz="1400" dirty="0">
              <a:solidFill>
                <a:schemeClr val="tx1"/>
              </a:solidFill>
            </a:rPr>
            <a:t>.</a:t>
          </a:r>
          <a:r>
            <a:rPr lang="ja-JP" altLang="en-US" sz="1400" dirty="0">
              <a:solidFill>
                <a:schemeClr val="tx1"/>
              </a:solidFill>
            </a:rPr>
            <a:t>７％</a:t>
          </a:r>
          <a:endParaRPr lang="ja-JP" altLang="en-US" sz="1100" dirty="0">
            <a:solidFill>
              <a:schemeClr val="tx1"/>
            </a:solidFill>
          </a:endParaRPr>
        </a:p>
      </cdr:txBody>
    </cdr:sp>
  </cdr:relSizeAnchor>
  <cdr:relSizeAnchor xmlns:cdr="http://schemas.openxmlformats.org/drawingml/2006/chartDrawing">
    <cdr:from>
      <cdr:x>0.5773</cdr:x>
      <cdr:y>0.45781</cdr:y>
    </cdr:from>
    <cdr:to>
      <cdr:x>0.72791</cdr:x>
      <cdr:y>0.54219</cdr:y>
    </cdr:to>
    <cdr:sp macro="" textlink="">
      <cdr:nvSpPr>
        <cdr:cNvPr id="3" name="テキスト ボックス 2">
          <a:extLst xmlns:a="http://schemas.openxmlformats.org/drawingml/2006/main">
            <a:ext uri="{FF2B5EF4-FFF2-40B4-BE49-F238E27FC236}">
              <a16:creationId xmlns:a16="http://schemas.microsoft.com/office/drawing/2014/main" id="{3B1F3F10-C478-CDC9-2A7D-4A3128510D60}"/>
            </a:ext>
          </a:extLst>
        </cdr:cNvPr>
        <cdr:cNvSpPr txBox="1"/>
      </cdr:nvSpPr>
      <cdr:spPr>
        <a:xfrm xmlns:a="http://schemas.openxmlformats.org/drawingml/2006/main">
          <a:off x="3504911" y="1395339"/>
          <a:ext cx="914400" cy="25719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400" dirty="0"/>
            <a:t>33.3%</a:t>
          </a:r>
        </a:p>
        <a:p xmlns:a="http://schemas.openxmlformats.org/drawingml/2006/main">
          <a:endParaRPr lang="ja-JP" altLang="en-US" sz="1400" dirty="0"/>
        </a:p>
      </cdr:txBody>
    </cdr:sp>
  </cdr:relSizeAnchor>
  <cdr:relSizeAnchor xmlns:cdr="http://schemas.openxmlformats.org/drawingml/2006/chartDrawing">
    <cdr:from>
      <cdr:x>0.44647</cdr:x>
      <cdr:y>0.69999</cdr:y>
    </cdr:from>
    <cdr:to>
      <cdr:x>0.59708</cdr:x>
      <cdr:y>1</cdr:y>
    </cdr:to>
    <cdr:sp macro="" textlink="">
      <cdr:nvSpPr>
        <cdr:cNvPr id="4" name="テキスト ボックス 3">
          <a:extLst xmlns:a="http://schemas.openxmlformats.org/drawingml/2006/main">
            <a:ext uri="{FF2B5EF4-FFF2-40B4-BE49-F238E27FC236}">
              <a16:creationId xmlns:a16="http://schemas.microsoft.com/office/drawing/2014/main" id="{BC52AD81-23DE-2767-2725-09016F6ADE0D}"/>
            </a:ext>
          </a:extLst>
        </cdr:cNvPr>
        <cdr:cNvSpPr txBox="1"/>
      </cdr:nvSpPr>
      <cdr:spPr>
        <a:xfrm xmlns:a="http://schemas.openxmlformats.org/drawingml/2006/main">
          <a:off x="2710607" y="2249888"/>
          <a:ext cx="914400" cy="914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600" dirty="0"/>
            <a:t>55.1%</a:t>
          </a:r>
        </a:p>
        <a:p xmlns:a="http://schemas.openxmlformats.org/drawingml/2006/main">
          <a:endParaRPr lang="ja-JP" altLang="en-US" sz="16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505E53-7E69-48C8-B352-8854527F37EA}" type="datetimeFigureOut">
              <a:rPr kumimoji="1" lang="ja-JP" altLang="en-US" smtClean="0"/>
              <a:t>2022/8/29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E68AFB-26AB-4F27-896D-04AE38378EC0}" type="slidenum">
              <a:rPr kumimoji="1" lang="ja-JP" altLang="en-US" smtClean="0"/>
              <a:t>‹#›</a:t>
            </a:fld>
            <a:endParaRPr kumimoji="1" lang="ja-JP" altLang="en-US"/>
          </a:p>
        </p:txBody>
      </p:sp>
    </p:spTree>
    <p:extLst>
      <p:ext uri="{BB962C8B-B14F-4D97-AF65-F5344CB8AC3E}">
        <p14:creationId xmlns:p14="http://schemas.microsoft.com/office/powerpoint/2010/main" val="4313325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2E68AFB-26AB-4F27-896D-04AE38378EC0}" type="slidenum">
              <a:rPr kumimoji="1" lang="ja-JP" altLang="en-US" smtClean="0"/>
              <a:t>1</a:t>
            </a:fld>
            <a:endParaRPr kumimoji="1" lang="ja-JP" altLang="en-US"/>
          </a:p>
        </p:txBody>
      </p:sp>
    </p:spTree>
    <p:extLst>
      <p:ext uri="{BB962C8B-B14F-4D97-AF65-F5344CB8AC3E}">
        <p14:creationId xmlns:p14="http://schemas.microsoft.com/office/powerpoint/2010/main" val="3865383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2E68AFB-26AB-4F27-896D-04AE38378EC0}" type="slidenum">
              <a:rPr kumimoji="1" lang="ja-JP" altLang="en-US" smtClean="0"/>
              <a:t>22</a:t>
            </a:fld>
            <a:endParaRPr kumimoji="1" lang="ja-JP" altLang="en-US"/>
          </a:p>
        </p:txBody>
      </p:sp>
    </p:spTree>
    <p:extLst>
      <p:ext uri="{BB962C8B-B14F-4D97-AF65-F5344CB8AC3E}">
        <p14:creationId xmlns:p14="http://schemas.microsoft.com/office/powerpoint/2010/main" val="2933987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2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7A33739B-C9E9-4A06-96D1-8F1CB308DA8F}" type="slidenum">
              <a:rPr kumimoji="1" lang="ja-JP" altLang="en-US" smtClean="0"/>
              <a:t>23</a:t>
            </a:fld>
            <a:endParaRPr kumimoji="1" lang="ja-JP" altLang="en-US"/>
          </a:p>
        </p:txBody>
      </p:sp>
    </p:spTree>
    <p:extLst>
      <p:ext uri="{BB962C8B-B14F-4D97-AF65-F5344CB8AC3E}">
        <p14:creationId xmlns:p14="http://schemas.microsoft.com/office/powerpoint/2010/main" val="7429600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sz="1200" kern="100" dirty="0">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4" name="スライド番号プレースホルダー 3"/>
          <p:cNvSpPr>
            <a:spLocks noGrp="1"/>
          </p:cNvSpPr>
          <p:nvPr>
            <p:ph type="sldNum" sz="quarter" idx="5"/>
          </p:nvPr>
        </p:nvSpPr>
        <p:spPr/>
        <p:txBody>
          <a:bodyPr/>
          <a:lstStyle/>
          <a:p>
            <a:fld id="{7A33739B-C9E9-4A06-96D1-8F1CB308DA8F}" type="slidenum">
              <a:rPr kumimoji="1" lang="ja-JP" altLang="en-US" smtClean="0"/>
              <a:t>24</a:t>
            </a:fld>
            <a:endParaRPr kumimoji="1" lang="ja-JP" altLang="en-US"/>
          </a:p>
        </p:txBody>
      </p:sp>
    </p:spTree>
    <p:extLst>
      <p:ext uri="{BB962C8B-B14F-4D97-AF65-F5344CB8AC3E}">
        <p14:creationId xmlns:p14="http://schemas.microsoft.com/office/powerpoint/2010/main" val="2282369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2E68AFB-26AB-4F27-896D-04AE38378EC0}" type="slidenum">
              <a:rPr kumimoji="1" lang="ja-JP" altLang="en-US" smtClean="0"/>
              <a:t>26</a:t>
            </a:fld>
            <a:endParaRPr kumimoji="1" lang="ja-JP" altLang="en-US"/>
          </a:p>
        </p:txBody>
      </p:sp>
    </p:spTree>
    <p:extLst>
      <p:ext uri="{BB962C8B-B14F-4D97-AF65-F5344CB8AC3E}">
        <p14:creationId xmlns:p14="http://schemas.microsoft.com/office/powerpoint/2010/main" val="39430737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2E68AFB-26AB-4F27-896D-04AE38378EC0}" type="slidenum">
              <a:rPr kumimoji="1" lang="ja-JP" altLang="en-US" smtClean="0"/>
              <a:t>27</a:t>
            </a:fld>
            <a:endParaRPr kumimoji="1" lang="ja-JP" altLang="en-US"/>
          </a:p>
        </p:txBody>
      </p:sp>
    </p:spTree>
    <p:extLst>
      <p:ext uri="{BB962C8B-B14F-4D97-AF65-F5344CB8AC3E}">
        <p14:creationId xmlns:p14="http://schemas.microsoft.com/office/powerpoint/2010/main" val="15593654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2E68AFB-26AB-4F27-896D-04AE38378EC0}" type="slidenum">
              <a:rPr kumimoji="1" lang="ja-JP" altLang="en-US" smtClean="0"/>
              <a:t>30</a:t>
            </a:fld>
            <a:endParaRPr kumimoji="1" lang="ja-JP" altLang="en-US"/>
          </a:p>
        </p:txBody>
      </p:sp>
    </p:spTree>
    <p:extLst>
      <p:ext uri="{BB962C8B-B14F-4D97-AF65-F5344CB8AC3E}">
        <p14:creationId xmlns:p14="http://schemas.microsoft.com/office/powerpoint/2010/main" val="235133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2E68AFB-26AB-4F27-896D-04AE38378EC0}" type="slidenum">
              <a:rPr kumimoji="1" lang="ja-JP" altLang="en-US" smtClean="0"/>
              <a:t>3</a:t>
            </a:fld>
            <a:endParaRPr kumimoji="1" lang="ja-JP" altLang="en-US"/>
          </a:p>
        </p:txBody>
      </p:sp>
    </p:spTree>
    <p:extLst>
      <p:ext uri="{BB962C8B-B14F-4D97-AF65-F5344CB8AC3E}">
        <p14:creationId xmlns:p14="http://schemas.microsoft.com/office/powerpoint/2010/main" val="3328337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2E68AFB-26AB-4F27-896D-04AE38378EC0}" type="slidenum">
              <a:rPr kumimoji="1" lang="ja-JP" altLang="en-US" smtClean="0"/>
              <a:t>4</a:t>
            </a:fld>
            <a:endParaRPr kumimoji="1" lang="ja-JP" altLang="en-US"/>
          </a:p>
        </p:txBody>
      </p:sp>
    </p:spTree>
    <p:extLst>
      <p:ext uri="{BB962C8B-B14F-4D97-AF65-F5344CB8AC3E}">
        <p14:creationId xmlns:p14="http://schemas.microsoft.com/office/powerpoint/2010/main" val="23478336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2E68AFB-26AB-4F27-896D-04AE38378EC0}" type="slidenum">
              <a:rPr kumimoji="1" lang="ja-JP" altLang="en-US" smtClean="0"/>
              <a:t>7</a:t>
            </a:fld>
            <a:endParaRPr kumimoji="1" lang="ja-JP" altLang="en-US"/>
          </a:p>
        </p:txBody>
      </p:sp>
    </p:spTree>
    <p:extLst>
      <p:ext uri="{BB962C8B-B14F-4D97-AF65-F5344CB8AC3E}">
        <p14:creationId xmlns:p14="http://schemas.microsoft.com/office/powerpoint/2010/main" val="726780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2E68AFB-26AB-4F27-896D-04AE38378EC0}" type="slidenum">
              <a:rPr kumimoji="1" lang="ja-JP" altLang="en-US" smtClean="0"/>
              <a:t>10</a:t>
            </a:fld>
            <a:endParaRPr kumimoji="1" lang="ja-JP" altLang="en-US"/>
          </a:p>
        </p:txBody>
      </p:sp>
    </p:spTree>
    <p:extLst>
      <p:ext uri="{BB962C8B-B14F-4D97-AF65-F5344CB8AC3E}">
        <p14:creationId xmlns:p14="http://schemas.microsoft.com/office/powerpoint/2010/main" val="543135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BC034A94-E43F-4D07-81F6-6A5CD561A77D}" type="slidenum">
              <a:rPr kumimoji="1" lang="ja-JP" altLang="en-US" smtClean="0"/>
              <a:t>12</a:t>
            </a:fld>
            <a:endParaRPr kumimoji="1" lang="ja-JP" altLang="en-US"/>
          </a:p>
        </p:txBody>
      </p:sp>
    </p:spTree>
    <p:extLst>
      <p:ext uri="{BB962C8B-B14F-4D97-AF65-F5344CB8AC3E}">
        <p14:creationId xmlns:p14="http://schemas.microsoft.com/office/powerpoint/2010/main" val="3314977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2E68AFB-26AB-4F27-896D-04AE38378EC0}" type="slidenum">
              <a:rPr kumimoji="1" lang="ja-JP" altLang="en-US" smtClean="0"/>
              <a:t>14</a:t>
            </a:fld>
            <a:endParaRPr kumimoji="1" lang="ja-JP" altLang="en-US"/>
          </a:p>
        </p:txBody>
      </p:sp>
    </p:spTree>
    <p:extLst>
      <p:ext uri="{BB962C8B-B14F-4D97-AF65-F5344CB8AC3E}">
        <p14:creationId xmlns:p14="http://schemas.microsoft.com/office/powerpoint/2010/main" val="1668218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00" kern="1200" dirty="0">
              <a:solidFill>
                <a:schemeClr val="tx1"/>
              </a:solidFill>
              <a:latin typeface="+mn-lt"/>
              <a:ea typeface="+mn-ea"/>
              <a:cs typeface="+mn-cs"/>
            </a:endParaRPr>
          </a:p>
        </p:txBody>
      </p:sp>
      <p:sp>
        <p:nvSpPr>
          <p:cNvPr id="4" name="スライド番号プレースホルダー 3"/>
          <p:cNvSpPr>
            <a:spLocks noGrp="1"/>
          </p:cNvSpPr>
          <p:nvPr>
            <p:ph type="sldNum" sz="quarter" idx="5"/>
          </p:nvPr>
        </p:nvSpPr>
        <p:spPr/>
        <p:txBody>
          <a:bodyPr/>
          <a:lstStyle/>
          <a:p>
            <a:fld id="{7A33739B-C9E9-4A06-96D1-8F1CB308DA8F}" type="slidenum">
              <a:rPr kumimoji="1" lang="ja-JP" altLang="en-US" smtClean="0"/>
              <a:t>19</a:t>
            </a:fld>
            <a:endParaRPr kumimoji="1" lang="ja-JP" altLang="en-US"/>
          </a:p>
        </p:txBody>
      </p:sp>
    </p:spTree>
    <p:extLst>
      <p:ext uri="{BB962C8B-B14F-4D97-AF65-F5344CB8AC3E}">
        <p14:creationId xmlns:p14="http://schemas.microsoft.com/office/powerpoint/2010/main" val="163265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93188"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fld id="{24A1D90A-347E-4612-893A-EA7770FE7504}" type="slidenum">
              <a:rPr lang="ja-JP" altLang="en-US" sz="1200"/>
              <a:pPr eaLnBrk="1" hangingPunct="1"/>
              <a:t>20</a:t>
            </a:fld>
            <a:endParaRPr lang="ja-JP" altLang="en-US" sz="1200"/>
          </a:p>
        </p:txBody>
      </p:sp>
    </p:spTree>
    <p:extLst>
      <p:ext uri="{BB962C8B-B14F-4D97-AF65-F5344CB8AC3E}">
        <p14:creationId xmlns:p14="http://schemas.microsoft.com/office/powerpoint/2010/main" val="1245154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50D5A4-7AB8-489B-8762-08EE6A62006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AA4E6DF-4A4F-4120-B023-E946AF04A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C2EC2DB-5113-43D3-A890-87C2B5DC10AF}"/>
              </a:ext>
            </a:extLst>
          </p:cNvPr>
          <p:cNvSpPr>
            <a:spLocks noGrp="1"/>
          </p:cNvSpPr>
          <p:nvPr>
            <p:ph type="dt" sz="half" idx="10"/>
          </p:nvPr>
        </p:nvSpPr>
        <p:spPr/>
        <p:txBody>
          <a:bodyPr/>
          <a:lstStyle/>
          <a:p>
            <a:fld id="{44B33736-3CE9-496D-AB32-A372DB744BFC}" type="datetimeFigureOut">
              <a:rPr kumimoji="1" lang="ja-JP" altLang="en-US" smtClean="0"/>
              <a:t>2022/8/29</a:t>
            </a:fld>
            <a:endParaRPr kumimoji="1" lang="ja-JP" altLang="en-US"/>
          </a:p>
        </p:txBody>
      </p:sp>
      <p:sp>
        <p:nvSpPr>
          <p:cNvPr id="5" name="フッター プレースホルダー 4">
            <a:extLst>
              <a:ext uri="{FF2B5EF4-FFF2-40B4-BE49-F238E27FC236}">
                <a16:creationId xmlns:a16="http://schemas.microsoft.com/office/drawing/2014/main" id="{59FBFF0C-DB41-41D9-BB17-83F2CA8F7D0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530559C-A59A-4ECE-9876-EB551F4BB419}"/>
              </a:ext>
            </a:extLst>
          </p:cNvPr>
          <p:cNvSpPr>
            <a:spLocks noGrp="1"/>
          </p:cNvSpPr>
          <p:nvPr>
            <p:ph type="sldNum" sz="quarter" idx="12"/>
          </p:nvPr>
        </p:nvSpPr>
        <p:spPr/>
        <p:txBody>
          <a:bodyPr/>
          <a:lstStyle/>
          <a:p>
            <a:fld id="{886C0CD0-93DC-4F42-BE3E-2726D134EA84}" type="slidenum">
              <a:rPr kumimoji="1" lang="ja-JP" altLang="en-US" smtClean="0"/>
              <a:t>‹#›</a:t>
            </a:fld>
            <a:endParaRPr kumimoji="1" lang="ja-JP" altLang="en-US"/>
          </a:p>
        </p:txBody>
      </p:sp>
    </p:spTree>
    <p:extLst>
      <p:ext uri="{BB962C8B-B14F-4D97-AF65-F5344CB8AC3E}">
        <p14:creationId xmlns:p14="http://schemas.microsoft.com/office/powerpoint/2010/main" val="2679607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742029-AEC2-433F-9A19-B247177CB78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7ECB4D2-153A-40C0-B397-930F57558768}"/>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77CB6AB-BF96-443D-9368-316E9BA4BFCC}"/>
              </a:ext>
            </a:extLst>
          </p:cNvPr>
          <p:cNvSpPr>
            <a:spLocks noGrp="1"/>
          </p:cNvSpPr>
          <p:nvPr>
            <p:ph type="dt" sz="half" idx="10"/>
          </p:nvPr>
        </p:nvSpPr>
        <p:spPr/>
        <p:txBody>
          <a:bodyPr/>
          <a:lstStyle/>
          <a:p>
            <a:fld id="{44B33736-3CE9-496D-AB32-A372DB744BFC}" type="datetimeFigureOut">
              <a:rPr kumimoji="1" lang="ja-JP" altLang="en-US" smtClean="0"/>
              <a:t>2022/8/29</a:t>
            </a:fld>
            <a:endParaRPr kumimoji="1" lang="ja-JP" altLang="en-US"/>
          </a:p>
        </p:txBody>
      </p:sp>
      <p:sp>
        <p:nvSpPr>
          <p:cNvPr id="5" name="フッター プレースホルダー 4">
            <a:extLst>
              <a:ext uri="{FF2B5EF4-FFF2-40B4-BE49-F238E27FC236}">
                <a16:creationId xmlns:a16="http://schemas.microsoft.com/office/drawing/2014/main" id="{B13B2108-8D73-480C-A183-DCC4C11D25E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B187A24-77C6-40F7-A590-336130E2C89B}"/>
              </a:ext>
            </a:extLst>
          </p:cNvPr>
          <p:cNvSpPr>
            <a:spLocks noGrp="1"/>
          </p:cNvSpPr>
          <p:nvPr>
            <p:ph type="sldNum" sz="quarter" idx="12"/>
          </p:nvPr>
        </p:nvSpPr>
        <p:spPr/>
        <p:txBody>
          <a:bodyPr/>
          <a:lstStyle/>
          <a:p>
            <a:fld id="{886C0CD0-93DC-4F42-BE3E-2726D134EA84}" type="slidenum">
              <a:rPr kumimoji="1" lang="ja-JP" altLang="en-US" smtClean="0"/>
              <a:t>‹#›</a:t>
            </a:fld>
            <a:endParaRPr kumimoji="1" lang="ja-JP" altLang="en-US"/>
          </a:p>
        </p:txBody>
      </p:sp>
    </p:spTree>
    <p:extLst>
      <p:ext uri="{BB962C8B-B14F-4D97-AF65-F5344CB8AC3E}">
        <p14:creationId xmlns:p14="http://schemas.microsoft.com/office/powerpoint/2010/main" val="879690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6D1CCAC-C93B-48DC-B285-842F4C6B9DD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90BF451-60B9-4F81-98E3-8B647944FF5D}"/>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500AF53-D503-4689-A69F-82FEE1A6953B}"/>
              </a:ext>
            </a:extLst>
          </p:cNvPr>
          <p:cNvSpPr>
            <a:spLocks noGrp="1"/>
          </p:cNvSpPr>
          <p:nvPr>
            <p:ph type="dt" sz="half" idx="10"/>
          </p:nvPr>
        </p:nvSpPr>
        <p:spPr/>
        <p:txBody>
          <a:bodyPr/>
          <a:lstStyle/>
          <a:p>
            <a:fld id="{44B33736-3CE9-496D-AB32-A372DB744BFC}" type="datetimeFigureOut">
              <a:rPr kumimoji="1" lang="ja-JP" altLang="en-US" smtClean="0"/>
              <a:t>2022/8/29</a:t>
            </a:fld>
            <a:endParaRPr kumimoji="1" lang="ja-JP" altLang="en-US"/>
          </a:p>
        </p:txBody>
      </p:sp>
      <p:sp>
        <p:nvSpPr>
          <p:cNvPr id="5" name="フッター プレースホルダー 4">
            <a:extLst>
              <a:ext uri="{FF2B5EF4-FFF2-40B4-BE49-F238E27FC236}">
                <a16:creationId xmlns:a16="http://schemas.microsoft.com/office/drawing/2014/main" id="{BFD0D8CC-0FDA-45EA-981A-BBD7EE75F95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C07A317-A047-4903-A00F-25DDC9D42A5B}"/>
              </a:ext>
            </a:extLst>
          </p:cNvPr>
          <p:cNvSpPr>
            <a:spLocks noGrp="1"/>
          </p:cNvSpPr>
          <p:nvPr>
            <p:ph type="sldNum" sz="quarter" idx="12"/>
          </p:nvPr>
        </p:nvSpPr>
        <p:spPr/>
        <p:txBody>
          <a:bodyPr/>
          <a:lstStyle/>
          <a:p>
            <a:fld id="{886C0CD0-93DC-4F42-BE3E-2726D134EA84}" type="slidenum">
              <a:rPr kumimoji="1" lang="ja-JP" altLang="en-US" smtClean="0"/>
              <a:t>‹#›</a:t>
            </a:fld>
            <a:endParaRPr kumimoji="1" lang="ja-JP" altLang="en-US"/>
          </a:p>
        </p:txBody>
      </p:sp>
    </p:spTree>
    <p:extLst>
      <p:ext uri="{BB962C8B-B14F-4D97-AF65-F5344CB8AC3E}">
        <p14:creationId xmlns:p14="http://schemas.microsoft.com/office/powerpoint/2010/main" val="1073802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補足#2">
    <p:spTree>
      <p:nvGrpSpPr>
        <p:cNvPr id="1" name=""/>
        <p:cNvGrpSpPr/>
        <p:nvPr/>
      </p:nvGrpSpPr>
      <p:grpSpPr>
        <a:xfrm>
          <a:off x="0" y="0"/>
          <a:ext cx="0" cy="0"/>
          <a:chOff x="0" y="0"/>
          <a:chExt cx="0" cy="0"/>
        </a:xfrm>
      </p:grpSpPr>
      <p:sp>
        <p:nvSpPr>
          <p:cNvPr id="2" name="タイトル 1"/>
          <p:cNvSpPr>
            <a:spLocks noGrp="1"/>
          </p:cNvSpPr>
          <p:nvPr>
            <p:ph type="title"/>
          </p:nvPr>
        </p:nvSpPr>
        <p:spPr>
          <a:xfrm>
            <a:off x="379673" y="404664"/>
            <a:ext cx="11388342" cy="396044"/>
          </a:xfrm>
        </p:spPr>
        <p:txBody>
          <a:bodyPr/>
          <a:lstStyle>
            <a:lvl1pPr algn="ctr">
              <a:lnSpc>
                <a:spcPct val="110000"/>
              </a:lnSpc>
              <a:defRPr b="0">
                <a:solidFill>
                  <a:schemeClr val="tx2"/>
                </a:solidFill>
                <a:latin typeface="UD デジタル 教科書体 NP-B" panose="02020700000000000000" pitchFamily="18" charset="-128"/>
                <a:ea typeface="UD デジタル 教科書体 NP-B" panose="02020700000000000000" pitchFamily="18" charset="-128"/>
              </a:defRPr>
            </a:lvl1pPr>
          </a:lstStyle>
          <a:p>
            <a:r>
              <a:rPr kumimoji="1" lang="ja-JP" altLang="en-US" dirty="0"/>
              <a:t>マスター タイトルの書式設定</a:t>
            </a:r>
          </a:p>
        </p:txBody>
      </p:sp>
      <p:sp>
        <p:nvSpPr>
          <p:cNvPr id="13" name="フッター プレースホルダー 3"/>
          <p:cNvSpPr>
            <a:spLocks noGrp="1"/>
          </p:cNvSpPr>
          <p:nvPr>
            <p:ph type="ftr" sz="quarter" idx="3"/>
          </p:nvPr>
        </p:nvSpPr>
        <p:spPr>
          <a:xfrm>
            <a:off x="335360" y="6385335"/>
            <a:ext cx="778272" cy="194246"/>
          </a:xfrm>
          <a:prstGeom prst="rect">
            <a:avLst/>
          </a:prstGeom>
          <a:solidFill>
            <a:schemeClr val="bg1">
              <a:lumMod val="95000"/>
            </a:schemeClr>
          </a:solidFill>
          <a:ln>
            <a:noFill/>
          </a:ln>
        </p:spPr>
        <p:txBody>
          <a:bodyPr wrap="square" lIns="0" tIns="36000" rIns="0" bIns="18000" anchor="ctr" anchorCtr="0">
            <a:spAutoFit/>
          </a:bodyPr>
          <a:lstStyle>
            <a:lvl1pPr algn="ctr">
              <a:lnSpc>
                <a:spcPct val="120000"/>
              </a:lnSpc>
              <a:defRPr sz="800">
                <a:solidFill>
                  <a:srgbClr val="4D4D4D"/>
                </a:solidFill>
                <a:latin typeface="+mn-ea"/>
                <a:ea typeface="+mn-ea"/>
                <a:cs typeface="メイリオ" pitchFamily="50" charset="-128"/>
              </a:defRPr>
            </a:lvl1pPr>
          </a:lstStyle>
          <a:p>
            <a:r>
              <a:rPr lang="en-US" altLang="ja-JP"/>
              <a:t>#P20081</a:t>
            </a:r>
            <a:endParaRPr lang="ja-JP" altLang="en-US" dirty="0"/>
          </a:p>
        </p:txBody>
      </p:sp>
      <p:sp>
        <p:nvSpPr>
          <p:cNvPr id="6" name="スライド番号プレースホルダー 5"/>
          <p:cNvSpPr>
            <a:spLocks noGrp="1"/>
          </p:cNvSpPr>
          <p:nvPr>
            <p:ph type="sldNum" sz="quarter" idx="4"/>
          </p:nvPr>
        </p:nvSpPr>
        <p:spPr>
          <a:xfrm>
            <a:off x="9020633" y="6412248"/>
            <a:ext cx="2844800" cy="257113"/>
          </a:xfrm>
          <a:prstGeom prst="rect">
            <a:avLst/>
          </a:prstGeom>
        </p:spPr>
        <p:txBody>
          <a:bodyPr vert="horz" lIns="0" tIns="0" rIns="0" bIns="0" rtlCol="0" anchor="ctr"/>
          <a:lstStyle>
            <a:lvl1pPr algn="r">
              <a:defRPr sz="1000" b="1">
                <a:solidFill>
                  <a:schemeClr val="tx1"/>
                </a:solidFill>
                <a:latin typeface="+mn-ea"/>
                <a:ea typeface="+mn-ea"/>
                <a:cs typeface="メイリオ" pitchFamily="50" charset="-128"/>
              </a:defRPr>
            </a:lvl1pPr>
          </a:lstStyle>
          <a:p>
            <a:fld id="{FB3508C7-2FE0-4945-9CBD-863E05F850D2}" type="slidenum">
              <a:rPr lang="ja-JP" altLang="en-US" smtClean="0"/>
              <a:pPr/>
              <a:t>‹#›</a:t>
            </a:fld>
            <a:endParaRPr lang="ja-JP" altLang="en-US" dirty="0"/>
          </a:p>
        </p:txBody>
      </p:sp>
      <p:sp>
        <p:nvSpPr>
          <p:cNvPr id="11" name="角丸四角形 6"/>
          <p:cNvSpPr/>
          <p:nvPr/>
        </p:nvSpPr>
        <p:spPr bwMode="auto">
          <a:xfrm>
            <a:off x="0" y="0"/>
            <a:ext cx="12199404"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2"/>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メイリオ" pitchFamily="50" charset="-128"/>
              <a:ea typeface="メイリオ" pitchFamily="50" charset="-128"/>
              <a:cs typeface="メイリオ" pitchFamily="50" charset="-128"/>
            </a:endParaRPr>
          </a:p>
        </p:txBody>
      </p:sp>
      <p:sp>
        <p:nvSpPr>
          <p:cNvPr id="7" name="角丸四角形 6"/>
          <p:cNvSpPr/>
          <p:nvPr/>
        </p:nvSpPr>
        <p:spPr bwMode="auto">
          <a:xfrm>
            <a:off x="0" y="0"/>
            <a:ext cx="12199404"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2"/>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メイリオ" pitchFamily="50" charset="-128"/>
              <a:ea typeface="メイリオ" pitchFamily="50" charset="-128"/>
              <a:cs typeface="メイリオ" pitchFamily="50" charset="-128"/>
            </a:endParaRPr>
          </a:p>
        </p:txBody>
      </p:sp>
      <p:sp>
        <p:nvSpPr>
          <p:cNvPr id="8" name="角丸四角形 6">
            <a:extLst>
              <a:ext uri="{FF2B5EF4-FFF2-40B4-BE49-F238E27FC236}">
                <a16:creationId xmlns:a16="http://schemas.microsoft.com/office/drawing/2014/main" id="{63E67604-67D7-4315-957C-1E388E36ABD3}"/>
              </a:ext>
            </a:extLst>
          </p:cNvPr>
          <p:cNvSpPr/>
          <p:nvPr/>
        </p:nvSpPr>
        <p:spPr bwMode="auto">
          <a:xfrm>
            <a:off x="0" y="0"/>
            <a:ext cx="12199404" cy="6858000"/>
          </a:xfrm>
          <a:custGeom>
            <a:avLst/>
            <a:gdLst/>
            <a:ahLst/>
            <a:cxnLst/>
            <a:rect l="l" t="t" r="r" b="b"/>
            <a:pathLst>
              <a:path w="9903600" h="6858000">
                <a:moveTo>
                  <a:pt x="183240" y="144000"/>
                </a:moveTo>
                <a:cubicBezTo>
                  <a:pt x="162231" y="144000"/>
                  <a:pt x="145200" y="161031"/>
                  <a:pt x="145200" y="182040"/>
                </a:cubicBezTo>
                <a:lnTo>
                  <a:pt x="145200" y="6675960"/>
                </a:lnTo>
                <a:cubicBezTo>
                  <a:pt x="145200" y="6696969"/>
                  <a:pt x="162231" y="6714000"/>
                  <a:pt x="183240" y="6714000"/>
                </a:cubicBezTo>
                <a:lnTo>
                  <a:pt x="9722760" y="6714000"/>
                </a:lnTo>
                <a:cubicBezTo>
                  <a:pt x="9743769" y="6714000"/>
                  <a:pt x="9760800" y="6696969"/>
                  <a:pt x="9760800" y="6675960"/>
                </a:cubicBezTo>
                <a:lnTo>
                  <a:pt x="9760800" y="182040"/>
                </a:lnTo>
                <a:cubicBezTo>
                  <a:pt x="9760800" y="161031"/>
                  <a:pt x="9743769" y="144000"/>
                  <a:pt x="9722760" y="144000"/>
                </a:cubicBezTo>
                <a:close/>
                <a:moveTo>
                  <a:pt x="0" y="0"/>
                </a:moveTo>
                <a:lnTo>
                  <a:pt x="9903600" y="0"/>
                </a:lnTo>
                <a:lnTo>
                  <a:pt x="9903600" y="6858000"/>
                </a:lnTo>
                <a:lnTo>
                  <a:pt x="0" y="6858000"/>
                </a:lnTo>
                <a:close/>
              </a:path>
            </a:pathLst>
          </a:custGeom>
          <a:solidFill>
            <a:schemeClr val="tx2"/>
          </a:solidFill>
          <a:ln>
            <a:noFill/>
          </a:ln>
          <a:effectLst/>
        </p:spPr>
        <p:txBody>
          <a:bodyPr wrap="square" lIns="0" tIns="0" rIns="0" bIns="0" rtlCol="0" anchor="ctr">
            <a:noAutofit/>
          </a:bodyPr>
          <a:lstStyle/>
          <a:p>
            <a:pPr algn="just">
              <a:lnSpc>
                <a:spcPct val="140000"/>
              </a:lnSpc>
              <a:spcBef>
                <a:spcPct val="0"/>
              </a:spcBef>
              <a:spcAft>
                <a:spcPts val="600"/>
              </a:spcAft>
            </a:pPr>
            <a:endParaRPr lang="ja-JP" altLang="en-US" sz="1600" dirty="0">
              <a:solidFill>
                <a:srgbClr val="4D4D4D"/>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1006387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81E8C3-3A0A-4F6F-9C92-66BCB1D6AB8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48B9D34-7592-4180-8505-2EFF37E84F2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326431-DA3E-409D-A973-8ED776991CAF}"/>
              </a:ext>
            </a:extLst>
          </p:cNvPr>
          <p:cNvSpPr>
            <a:spLocks noGrp="1"/>
          </p:cNvSpPr>
          <p:nvPr>
            <p:ph type="dt" sz="half" idx="10"/>
          </p:nvPr>
        </p:nvSpPr>
        <p:spPr/>
        <p:txBody>
          <a:bodyPr/>
          <a:lstStyle/>
          <a:p>
            <a:fld id="{44B33736-3CE9-496D-AB32-A372DB744BFC}" type="datetimeFigureOut">
              <a:rPr kumimoji="1" lang="ja-JP" altLang="en-US" smtClean="0"/>
              <a:t>2022/8/29</a:t>
            </a:fld>
            <a:endParaRPr kumimoji="1" lang="ja-JP" altLang="en-US"/>
          </a:p>
        </p:txBody>
      </p:sp>
      <p:sp>
        <p:nvSpPr>
          <p:cNvPr id="5" name="フッター プレースホルダー 4">
            <a:extLst>
              <a:ext uri="{FF2B5EF4-FFF2-40B4-BE49-F238E27FC236}">
                <a16:creationId xmlns:a16="http://schemas.microsoft.com/office/drawing/2014/main" id="{E1ACCDD9-6A48-4C6F-A226-9B60C8F597C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AB8E72D-BA3C-4F4E-A801-5A4C71F48305}"/>
              </a:ext>
            </a:extLst>
          </p:cNvPr>
          <p:cNvSpPr>
            <a:spLocks noGrp="1"/>
          </p:cNvSpPr>
          <p:nvPr>
            <p:ph type="sldNum" sz="quarter" idx="12"/>
          </p:nvPr>
        </p:nvSpPr>
        <p:spPr/>
        <p:txBody>
          <a:bodyPr/>
          <a:lstStyle/>
          <a:p>
            <a:fld id="{886C0CD0-93DC-4F42-BE3E-2726D134EA84}" type="slidenum">
              <a:rPr kumimoji="1" lang="ja-JP" altLang="en-US" smtClean="0"/>
              <a:t>‹#›</a:t>
            </a:fld>
            <a:endParaRPr kumimoji="1" lang="ja-JP" altLang="en-US"/>
          </a:p>
        </p:txBody>
      </p:sp>
    </p:spTree>
    <p:extLst>
      <p:ext uri="{BB962C8B-B14F-4D97-AF65-F5344CB8AC3E}">
        <p14:creationId xmlns:p14="http://schemas.microsoft.com/office/powerpoint/2010/main" val="419196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4BE3F2-F481-42A6-A4F2-58BB3B074CD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A55E45E-B1E1-474F-B650-2B290FEE9CF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A1ACA71-36F5-496D-B0B9-0196585C822B}"/>
              </a:ext>
            </a:extLst>
          </p:cNvPr>
          <p:cNvSpPr>
            <a:spLocks noGrp="1"/>
          </p:cNvSpPr>
          <p:nvPr>
            <p:ph type="dt" sz="half" idx="10"/>
          </p:nvPr>
        </p:nvSpPr>
        <p:spPr/>
        <p:txBody>
          <a:bodyPr/>
          <a:lstStyle/>
          <a:p>
            <a:fld id="{44B33736-3CE9-496D-AB32-A372DB744BFC}" type="datetimeFigureOut">
              <a:rPr kumimoji="1" lang="ja-JP" altLang="en-US" smtClean="0"/>
              <a:t>2022/8/29</a:t>
            </a:fld>
            <a:endParaRPr kumimoji="1" lang="ja-JP" altLang="en-US"/>
          </a:p>
        </p:txBody>
      </p:sp>
      <p:sp>
        <p:nvSpPr>
          <p:cNvPr id="5" name="フッター プレースホルダー 4">
            <a:extLst>
              <a:ext uri="{FF2B5EF4-FFF2-40B4-BE49-F238E27FC236}">
                <a16:creationId xmlns:a16="http://schemas.microsoft.com/office/drawing/2014/main" id="{527BF5FC-582B-4F6D-8D16-A8D4B460B4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E10028-BC1C-4411-8CBB-753EFC4AC9A1}"/>
              </a:ext>
            </a:extLst>
          </p:cNvPr>
          <p:cNvSpPr>
            <a:spLocks noGrp="1"/>
          </p:cNvSpPr>
          <p:nvPr>
            <p:ph type="sldNum" sz="quarter" idx="12"/>
          </p:nvPr>
        </p:nvSpPr>
        <p:spPr/>
        <p:txBody>
          <a:bodyPr/>
          <a:lstStyle/>
          <a:p>
            <a:fld id="{886C0CD0-93DC-4F42-BE3E-2726D134EA84}" type="slidenum">
              <a:rPr kumimoji="1" lang="ja-JP" altLang="en-US" smtClean="0"/>
              <a:t>‹#›</a:t>
            </a:fld>
            <a:endParaRPr kumimoji="1" lang="ja-JP" altLang="en-US"/>
          </a:p>
        </p:txBody>
      </p:sp>
    </p:spTree>
    <p:extLst>
      <p:ext uri="{BB962C8B-B14F-4D97-AF65-F5344CB8AC3E}">
        <p14:creationId xmlns:p14="http://schemas.microsoft.com/office/powerpoint/2010/main" val="3443835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A7348F-C0A0-47C6-BA79-5EF5C1A7C89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BA651E6-8141-40C1-A874-B37005F949E7}"/>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CBB1606-FE39-4712-9970-39280AA593F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DF19681-F6BD-459C-8100-7C9E1238973C}"/>
              </a:ext>
            </a:extLst>
          </p:cNvPr>
          <p:cNvSpPr>
            <a:spLocks noGrp="1"/>
          </p:cNvSpPr>
          <p:nvPr>
            <p:ph type="dt" sz="half" idx="10"/>
          </p:nvPr>
        </p:nvSpPr>
        <p:spPr/>
        <p:txBody>
          <a:bodyPr/>
          <a:lstStyle/>
          <a:p>
            <a:fld id="{44B33736-3CE9-496D-AB32-A372DB744BFC}" type="datetimeFigureOut">
              <a:rPr kumimoji="1" lang="ja-JP" altLang="en-US" smtClean="0"/>
              <a:t>2022/8/29</a:t>
            </a:fld>
            <a:endParaRPr kumimoji="1" lang="ja-JP" altLang="en-US"/>
          </a:p>
        </p:txBody>
      </p:sp>
      <p:sp>
        <p:nvSpPr>
          <p:cNvPr id="6" name="フッター プレースホルダー 5">
            <a:extLst>
              <a:ext uri="{FF2B5EF4-FFF2-40B4-BE49-F238E27FC236}">
                <a16:creationId xmlns:a16="http://schemas.microsoft.com/office/drawing/2014/main" id="{D0EEE899-6260-4332-984A-5898CC74175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BD23DEF-94C7-4C04-9EAD-3F4819DB6D77}"/>
              </a:ext>
            </a:extLst>
          </p:cNvPr>
          <p:cNvSpPr>
            <a:spLocks noGrp="1"/>
          </p:cNvSpPr>
          <p:nvPr>
            <p:ph type="sldNum" sz="quarter" idx="12"/>
          </p:nvPr>
        </p:nvSpPr>
        <p:spPr/>
        <p:txBody>
          <a:bodyPr/>
          <a:lstStyle/>
          <a:p>
            <a:fld id="{886C0CD0-93DC-4F42-BE3E-2726D134EA84}" type="slidenum">
              <a:rPr kumimoji="1" lang="ja-JP" altLang="en-US" smtClean="0"/>
              <a:t>‹#›</a:t>
            </a:fld>
            <a:endParaRPr kumimoji="1" lang="ja-JP" altLang="en-US"/>
          </a:p>
        </p:txBody>
      </p:sp>
    </p:spTree>
    <p:extLst>
      <p:ext uri="{BB962C8B-B14F-4D97-AF65-F5344CB8AC3E}">
        <p14:creationId xmlns:p14="http://schemas.microsoft.com/office/powerpoint/2010/main" val="248516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419212-037F-43CC-996A-4DEB648B174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8807007-B317-4B18-BF16-325EE16B28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A4605AE-6E5A-49AC-B88A-BFFE540D40FF}"/>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28F36F6-C06F-44C5-B77D-0D73DFF3DD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C4DC119-E452-4DFC-9AA1-F92E2EF9C22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1783873-0BB8-446F-BDB1-2171C6745CB0}"/>
              </a:ext>
            </a:extLst>
          </p:cNvPr>
          <p:cNvSpPr>
            <a:spLocks noGrp="1"/>
          </p:cNvSpPr>
          <p:nvPr>
            <p:ph type="dt" sz="half" idx="10"/>
          </p:nvPr>
        </p:nvSpPr>
        <p:spPr/>
        <p:txBody>
          <a:bodyPr/>
          <a:lstStyle/>
          <a:p>
            <a:fld id="{44B33736-3CE9-496D-AB32-A372DB744BFC}" type="datetimeFigureOut">
              <a:rPr kumimoji="1" lang="ja-JP" altLang="en-US" smtClean="0"/>
              <a:t>2022/8/29</a:t>
            </a:fld>
            <a:endParaRPr kumimoji="1" lang="ja-JP" altLang="en-US"/>
          </a:p>
        </p:txBody>
      </p:sp>
      <p:sp>
        <p:nvSpPr>
          <p:cNvPr id="8" name="フッター プレースホルダー 7">
            <a:extLst>
              <a:ext uri="{FF2B5EF4-FFF2-40B4-BE49-F238E27FC236}">
                <a16:creationId xmlns:a16="http://schemas.microsoft.com/office/drawing/2014/main" id="{4E7F66CF-35EB-4C30-B28B-C77306E5D39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8759DB3-AC11-43C8-94A2-9034EC311DF2}"/>
              </a:ext>
            </a:extLst>
          </p:cNvPr>
          <p:cNvSpPr>
            <a:spLocks noGrp="1"/>
          </p:cNvSpPr>
          <p:nvPr>
            <p:ph type="sldNum" sz="quarter" idx="12"/>
          </p:nvPr>
        </p:nvSpPr>
        <p:spPr/>
        <p:txBody>
          <a:bodyPr/>
          <a:lstStyle/>
          <a:p>
            <a:fld id="{886C0CD0-93DC-4F42-BE3E-2726D134EA84}" type="slidenum">
              <a:rPr kumimoji="1" lang="ja-JP" altLang="en-US" smtClean="0"/>
              <a:t>‹#›</a:t>
            </a:fld>
            <a:endParaRPr kumimoji="1" lang="ja-JP" altLang="en-US"/>
          </a:p>
        </p:txBody>
      </p:sp>
    </p:spTree>
    <p:extLst>
      <p:ext uri="{BB962C8B-B14F-4D97-AF65-F5344CB8AC3E}">
        <p14:creationId xmlns:p14="http://schemas.microsoft.com/office/powerpoint/2010/main" val="2091188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81C60E-F7E3-4E9A-877E-E0DDFB1C205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D477B9B-BBF2-4661-9A2D-36FDD0A7D89D}"/>
              </a:ext>
            </a:extLst>
          </p:cNvPr>
          <p:cNvSpPr>
            <a:spLocks noGrp="1"/>
          </p:cNvSpPr>
          <p:nvPr>
            <p:ph type="dt" sz="half" idx="10"/>
          </p:nvPr>
        </p:nvSpPr>
        <p:spPr/>
        <p:txBody>
          <a:bodyPr/>
          <a:lstStyle/>
          <a:p>
            <a:fld id="{44B33736-3CE9-496D-AB32-A372DB744BFC}" type="datetimeFigureOut">
              <a:rPr kumimoji="1" lang="ja-JP" altLang="en-US" smtClean="0"/>
              <a:t>2022/8/29</a:t>
            </a:fld>
            <a:endParaRPr kumimoji="1" lang="ja-JP" altLang="en-US"/>
          </a:p>
        </p:txBody>
      </p:sp>
      <p:sp>
        <p:nvSpPr>
          <p:cNvPr id="4" name="フッター プレースホルダー 3">
            <a:extLst>
              <a:ext uri="{FF2B5EF4-FFF2-40B4-BE49-F238E27FC236}">
                <a16:creationId xmlns:a16="http://schemas.microsoft.com/office/drawing/2014/main" id="{5C4A223E-CC79-4A3D-9E64-1647D694D58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841B881E-39AC-42C6-80EC-6C82A148CF9E}"/>
              </a:ext>
            </a:extLst>
          </p:cNvPr>
          <p:cNvSpPr>
            <a:spLocks noGrp="1"/>
          </p:cNvSpPr>
          <p:nvPr>
            <p:ph type="sldNum" sz="quarter" idx="12"/>
          </p:nvPr>
        </p:nvSpPr>
        <p:spPr/>
        <p:txBody>
          <a:bodyPr/>
          <a:lstStyle/>
          <a:p>
            <a:fld id="{886C0CD0-93DC-4F42-BE3E-2726D134EA84}" type="slidenum">
              <a:rPr kumimoji="1" lang="ja-JP" altLang="en-US" smtClean="0"/>
              <a:t>‹#›</a:t>
            </a:fld>
            <a:endParaRPr kumimoji="1" lang="ja-JP" altLang="en-US"/>
          </a:p>
        </p:txBody>
      </p:sp>
    </p:spTree>
    <p:extLst>
      <p:ext uri="{BB962C8B-B14F-4D97-AF65-F5344CB8AC3E}">
        <p14:creationId xmlns:p14="http://schemas.microsoft.com/office/powerpoint/2010/main" val="3873001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ECBDD03-7BD1-4911-A364-10524086E186}"/>
              </a:ext>
            </a:extLst>
          </p:cNvPr>
          <p:cNvSpPr>
            <a:spLocks noGrp="1"/>
          </p:cNvSpPr>
          <p:nvPr>
            <p:ph type="dt" sz="half" idx="10"/>
          </p:nvPr>
        </p:nvSpPr>
        <p:spPr/>
        <p:txBody>
          <a:bodyPr/>
          <a:lstStyle/>
          <a:p>
            <a:fld id="{44B33736-3CE9-496D-AB32-A372DB744BFC}" type="datetimeFigureOut">
              <a:rPr kumimoji="1" lang="ja-JP" altLang="en-US" smtClean="0"/>
              <a:t>2022/8/29</a:t>
            </a:fld>
            <a:endParaRPr kumimoji="1" lang="ja-JP" altLang="en-US"/>
          </a:p>
        </p:txBody>
      </p:sp>
      <p:sp>
        <p:nvSpPr>
          <p:cNvPr id="3" name="フッター プレースホルダー 2">
            <a:extLst>
              <a:ext uri="{FF2B5EF4-FFF2-40B4-BE49-F238E27FC236}">
                <a16:creationId xmlns:a16="http://schemas.microsoft.com/office/drawing/2014/main" id="{E14EBDBB-B356-47B9-8B61-8E39512C392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479BF1A-924C-4982-AE27-65746AAF6E99}"/>
              </a:ext>
            </a:extLst>
          </p:cNvPr>
          <p:cNvSpPr>
            <a:spLocks noGrp="1"/>
          </p:cNvSpPr>
          <p:nvPr>
            <p:ph type="sldNum" sz="quarter" idx="12"/>
          </p:nvPr>
        </p:nvSpPr>
        <p:spPr/>
        <p:txBody>
          <a:bodyPr/>
          <a:lstStyle/>
          <a:p>
            <a:fld id="{886C0CD0-93DC-4F42-BE3E-2726D134EA84}" type="slidenum">
              <a:rPr kumimoji="1" lang="ja-JP" altLang="en-US" smtClean="0"/>
              <a:t>‹#›</a:t>
            </a:fld>
            <a:endParaRPr kumimoji="1" lang="ja-JP" altLang="en-US"/>
          </a:p>
        </p:txBody>
      </p:sp>
    </p:spTree>
    <p:extLst>
      <p:ext uri="{BB962C8B-B14F-4D97-AF65-F5344CB8AC3E}">
        <p14:creationId xmlns:p14="http://schemas.microsoft.com/office/powerpoint/2010/main" val="740795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BE81A77-BA50-4DBF-AF2F-D96A408E2EE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CA1AFDB-B77A-4163-A4C5-A566226A1C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443013DF-0084-4171-A3D9-A4CF9992F1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02C1B27-4A8C-421C-B3FD-CC3D6F1FCC68}"/>
              </a:ext>
            </a:extLst>
          </p:cNvPr>
          <p:cNvSpPr>
            <a:spLocks noGrp="1"/>
          </p:cNvSpPr>
          <p:nvPr>
            <p:ph type="dt" sz="half" idx="10"/>
          </p:nvPr>
        </p:nvSpPr>
        <p:spPr/>
        <p:txBody>
          <a:bodyPr/>
          <a:lstStyle/>
          <a:p>
            <a:fld id="{44B33736-3CE9-496D-AB32-A372DB744BFC}" type="datetimeFigureOut">
              <a:rPr kumimoji="1" lang="ja-JP" altLang="en-US" smtClean="0"/>
              <a:t>2022/8/29</a:t>
            </a:fld>
            <a:endParaRPr kumimoji="1" lang="ja-JP" altLang="en-US"/>
          </a:p>
        </p:txBody>
      </p:sp>
      <p:sp>
        <p:nvSpPr>
          <p:cNvPr id="6" name="フッター プレースホルダー 5">
            <a:extLst>
              <a:ext uri="{FF2B5EF4-FFF2-40B4-BE49-F238E27FC236}">
                <a16:creationId xmlns:a16="http://schemas.microsoft.com/office/drawing/2014/main" id="{72364551-1ED8-49F7-B8A9-83A2FD26945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C4824A0-90E0-4136-A0EE-C112BB83152E}"/>
              </a:ext>
            </a:extLst>
          </p:cNvPr>
          <p:cNvSpPr>
            <a:spLocks noGrp="1"/>
          </p:cNvSpPr>
          <p:nvPr>
            <p:ph type="sldNum" sz="quarter" idx="12"/>
          </p:nvPr>
        </p:nvSpPr>
        <p:spPr/>
        <p:txBody>
          <a:bodyPr/>
          <a:lstStyle/>
          <a:p>
            <a:fld id="{886C0CD0-93DC-4F42-BE3E-2726D134EA84}" type="slidenum">
              <a:rPr kumimoji="1" lang="ja-JP" altLang="en-US" smtClean="0"/>
              <a:t>‹#›</a:t>
            </a:fld>
            <a:endParaRPr kumimoji="1" lang="ja-JP" altLang="en-US"/>
          </a:p>
        </p:txBody>
      </p:sp>
    </p:spTree>
    <p:extLst>
      <p:ext uri="{BB962C8B-B14F-4D97-AF65-F5344CB8AC3E}">
        <p14:creationId xmlns:p14="http://schemas.microsoft.com/office/powerpoint/2010/main" val="365960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59B1EB-F043-4060-A316-EEFEAA751CB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5C0953B9-6E39-48DE-8E5B-51A9A02B07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C22D5731-0118-4D24-BEB9-E8D0F80E14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4C3FAC1-169A-41F0-9248-B6A8DB5A581C}"/>
              </a:ext>
            </a:extLst>
          </p:cNvPr>
          <p:cNvSpPr>
            <a:spLocks noGrp="1"/>
          </p:cNvSpPr>
          <p:nvPr>
            <p:ph type="dt" sz="half" idx="10"/>
          </p:nvPr>
        </p:nvSpPr>
        <p:spPr/>
        <p:txBody>
          <a:bodyPr/>
          <a:lstStyle/>
          <a:p>
            <a:fld id="{44B33736-3CE9-496D-AB32-A372DB744BFC}" type="datetimeFigureOut">
              <a:rPr kumimoji="1" lang="ja-JP" altLang="en-US" smtClean="0"/>
              <a:t>2022/8/29</a:t>
            </a:fld>
            <a:endParaRPr kumimoji="1" lang="ja-JP" altLang="en-US"/>
          </a:p>
        </p:txBody>
      </p:sp>
      <p:sp>
        <p:nvSpPr>
          <p:cNvPr id="6" name="フッター プレースホルダー 5">
            <a:extLst>
              <a:ext uri="{FF2B5EF4-FFF2-40B4-BE49-F238E27FC236}">
                <a16:creationId xmlns:a16="http://schemas.microsoft.com/office/drawing/2014/main" id="{C1FF4819-9F77-4CAD-B8E1-0C7443C5AB5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C81B961-3E32-4321-BBF9-2BCA45FFE7B0}"/>
              </a:ext>
            </a:extLst>
          </p:cNvPr>
          <p:cNvSpPr>
            <a:spLocks noGrp="1"/>
          </p:cNvSpPr>
          <p:nvPr>
            <p:ph type="sldNum" sz="quarter" idx="12"/>
          </p:nvPr>
        </p:nvSpPr>
        <p:spPr/>
        <p:txBody>
          <a:bodyPr/>
          <a:lstStyle/>
          <a:p>
            <a:fld id="{886C0CD0-93DC-4F42-BE3E-2726D134EA84}" type="slidenum">
              <a:rPr kumimoji="1" lang="ja-JP" altLang="en-US" smtClean="0"/>
              <a:t>‹#›</a:t>
            </a:fld>
            <a:endParaRPr kumimoji="1" lang="ja-JP" altLang="en-US"/>
          </a:p>
        </p:txBody>
      </p:sp>
    </p:spTree>
    <p:extLst>
      <p:ext uri="{BB962C8B-B14F-4D97-AF65-F5344CB8AC3E}">
        <p14:creationId xmlns:p14="http://schemas.microsoft.com/office/powerpoint/2010/main" val="3590757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CDEAD7D-3270-4A8A-90CD-F12BA8AE2A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163ED48-B64D-4196-8897-83528187D7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D22E3C0-7795-499A-9202-19201E7021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B33736-3CE9-496D-AB32-A372DB744BFC}" type="datetimeFigureOut">
              <a:rPr kumimoji="1" lang="ja-JP" altLang="en-US" smtClean="0"/>
              <a:t>2022/8/29</a:t>
            </a:fld>
            <a:endParaRPr kumimoji="1" lang="ja-JP" altLang="en-US"/>
          </a:p>
        </p:txBody>
      </p:sp>
      <p:sp>
        <p:nvSpPr>
          <p:cNvPr id="5" name="フッター プレースホルダー 4">
            <a:extLst>
              <a:ext uri="{FF2B5EF4-FFF2-40B4-BE49-F238E27FC236}">
                <a16:creationId xmlns:a16="http://schemas.microsoft.com/office/drawing/2014/main" id="{6EE6AFBC-62ED-4E9C-ABB6-412A685307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2C342A75-F85B-4174-BBF9-C75645EBED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6C0CD0-93DC-4F42-BE3E-2726D134EA84}" type="slidenum">
              <a:rPr kumimoji="1" lang="ja-JP" altLang="en-US" smtClean="0"/>
              <a:t>‹#›</a:t>
            </a:fld>
            <a:endParaRPr kumimoji="1" lang="ja-JP" altLang="en-US"/>
          </a:p>
        </p:txBody>
      </p:sp>
    </p:spTree>
    <p:extLst>
      <p:ext uri="{BB962C8B-B14F-4D97-AF65-F5344CB8AC3E}">
        <p14:creationId xmlns:p14="http://schemas.microsoft.com/office/powerpoint/2010/main" val="3682641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wanpagu-s.sakura.ne.jp/illust54.html"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1.xml"/><Relationship Id="rId5" Type="http://schemas.openxmlformats.org/officeDocument/2006/relationships/chart" Target="../charts/chart6.xml"/><Relationship Id="rId4" Type="http://schemas.openxmlformats.org/officeDocument/2006/relationships/chart" Target="../charts/char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2.xml"/><Relationship Id="rId6" Type="http://schemas.openxmlformats.org/officeDocument/2006/relationships/hyperlink" Target="https://asunakitara.web.app/%E3%81%8B%E3%82%8F%E3%81%84%E3%81%84-%E6%82%A9%E3%82%80-%E4%BA%BA-%E3%82%A4%E3%83%A9%E3%82%B9%E3%83%88.html" TargetMode="External"/><Relationship Id="rId5" Type="http://schemas.openxmlformats.org/officeDocument/2006/relationships/image" Target="../media/image3.png"/><Relationship Id="rId4" Type="http://schemas.openxmlformats.org/officeDocument/2006/relationships/chart" Target="../charts/char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hyperlink" Target="https://asunakitara.web.app/%E3%81%8B%E3%82%8F%E3%81%84%E3%81%84-%E6%82%A9%E3%82%80-%E4%BA%BA-%E3%82%A4%E3%83%A9%E3%82%B9%E3%83%88.html" TargetMode="Externa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tags" Target="../tags/tag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hyperlink" Target="https://www.nicu.jp/abou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s://asunakitara.web.app/%E3%81%8B%E3%82%8F%E3%81%84%E3%81%84-%E6%82%A9%E3%82%80-%E4%BA%BA-%E3%82%A4%E3%83%A9%E3%82%B9%E3%83%88.html" TargetMode="Externa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字幕 2">
            <a:extLst>
              <a:ext uri="{FF2B5EF4-FFF2-40B4-BE49-F238E27FC236}">
                <a16:creationId xmlns:a16="http://schemas.microsoft.com/office/drawing/2014/main" id="{C1170EF4-A891-46E8-8908-7672FE7DA19F}"/>
              </a:ext>
            </a:extLst>
          </p:cNvPr>
          <p:cNvSpPr txBox="1">
            <a:spLocks/>
          </p:cNvSpPr>
          <p:nvPr/>
        </p:nvSpPr>
        <p:spPr>
          <a:xfrm>
            <a:off x="207264" y="158496"/>
            <a:ext cx="3157728" cy="81686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ctr" eaLnBrk="1" fontAlgn="auto" hangingPunct="1">
              <a:lnSpc>
                <a:spcPct val="170000"/>
              </a:lnSpc>
              <a:spcBef>
                <a:spcPts val="0"/>
              </a:spcBef>
              <a:spcAft>
                <a:spcPts val="0"/>
              </a:spcAft>
              <a:defRPr/>
            </a:pPr>
            <a:r>
              <a:rPr lang="ja-JP" altLang="en-US" sz="900" b="1" i="0" dirty="0">
                <a:solidFill>
                  <a:srgbClr val="CC0000"/>
                </a:solidFill>
                <a:effectLst>
                  <a:outerShdw blurRad="38100" dist="38100" dir="2700000" algn="tl">
                    <a:srgbClr val="000000">
                      <a:alpha val="43137"/>
                    </a:srgbClr>
                  </a:outerShdw>
                </a:effectLst>
                <a:latin typeface="+mn-ea"/>
              </a:rPr>
              <a:t>第</a:t>
            </a:r>
            <a:r>
              <a:rPr lang="en-US" altLang="ja-JP" sz="900" b="1" i="0" dirty="0">
                <a:solidFill>
                  <a:srgbClr val="CC0000"/>
                </a:solidFill>
                <a:effectLst>
                  <a:outerShdw blurRad="38100" dist="38100" dir="2700000" algn="tl">
                    <a:srgbClr val="000000">
                      <a:alpha val="43137"/>
                    </a:srgbClr>
                  </a:outerShdw>
                </a:effectLst>
                <a:latin typeface="+mn-ea"/>
              </a:rPr>
              <a:t>16</a:t>
            </a:r>
            <a:r>
              <a:rPr lang="ja-JP" altLang="en-US" sz="900" b="1" i="0" dirty="0">
                <a:solidFill>
                  <a:srgbClr val="CC0000"/>
                </a:solidFill>
                <a:effectLst>
                  <a:outerShdw blurRad="38100" dist="38100" dir="2700000" algn="tl">
                    <a:srgbClr val="000000">
                      <a:alpha val="43137"/>
                    </a:srgbClr>
                  </a:outerShdw>
                </a:effectLst>
                <a:latin typeface="+mn-ea"/>
              </a:rPr>
              <a:t>回新生児集中ケア認定看護師会勉強会</a:t>
            </a:r>
            <a:endParaRPr lang="en-US" altLang="ja-JP" sz="900" b="1" i="0" dirty="0">
              <a:solidFill>
                <a:srgbClr val="CC0000"/>
              </a:solidFill>
              <a:effectLst>
                <a:outerShdw blurRad="38100" dist="38100" dir="2700000" algn="tl">
                  <a:srgbClr val="000000">
                    <a:alpha val="43137"/>
                  </a:srgbClr>
                </a:outerShdw>
              </a:effectLst>
              <a:latin typeface="+mn-ea"/>
            </a:endParaRPr>
          </a:p>
          <a:p>
            <a:pPr algn="ctr" eaLnBrk="1" fontAlgn="auto" hangingPunct="1">
              <a:lnSpc>
                <a:spcPct val="170000"/>
              </a:lnSpc>
              <a:spcBef>
                <a:spcPts val="0"/>
              </a:spcBef>
              <a:spcAft>
                <a:spcPts val="0"/>
              </a:spcAft>
              <a:defRPr/>
            </a:pPr>
            <a:r>
              <a:rPr lang="ja-JP" altLang="en-US" sz="900" b="1" i="0" dirty="0">
                <a:solidFill>
                  <a:srgbClr val="CC0000"/>
                </a:solidFill>
                <a:effectLst>
                  <a:outerShdw blurRad="38100" dist="38100" dir="2700000" algn="tl">
                    <a:srgbClr val="000000">
                      <a:alpha val="43137"/>
                    </a:srgbClr>
                  </a:outerShdw>
                </a:effectLst>
                <a:latin typeface="+mn-ea"/>
              </a:rPr>
              <a:t>「 </a:t>
            </a:r>
            <a:r>
              <a:rPr lang="en-US" altLang="ja-JP" sz="900" b="1" i="0" dirty="0">
                <a:solidFill>
                  <a:srgbClr val="CC0000"/>
                </a:solidFill>
                <a:effectLst>
                  <a:outerShdw blurRad="38100" dist="38100" dir="2700000" algn="tl">
                    <a:srgbClr val="000000">
                      <a:alpha val="43137"/>
                    </a:srgbClr>
                  </a:outerShdw>
                </a:effectLst>
                <a:latin typeface="+mn-ea"/>
              </a:rPr>
              <a:t>COVID-19</a:t>
            </a:r>
            <a:r>
              <a:rPr lang="ja-JP" altLang="en-US" sz="900" b="1" i="0" dirty="0">
                <a:solidFill>
                  <a:srgbClr val="CC0000"/>
                </a:solidFill>
                <a:effectLst>
                  <a:outerShdw blurRad="38100" dist="38100" dir="2700000" algn="tl">
                    <a:srgbClr val="000000">
                      <a:alpha val="43137"/>
                    </a:srgbClr>
                  </a:outerShdw>
                </a:effectLst>
                <a:latin typeface="+mn-ea"/>
              </a:rPr>
              <a:t>が子ども、家族、私たちに与えた影響</a:t>
            </a:r>
            <a:endParaRPr lang="en-US" altLang="ja-JP" sz="900" b="1" i="0" dirty="0">
              <a:solidFill>
                <a:srgbClr val="CC0000"/>
              </a:solidFill>
              <a:effectLst>
                <a:outerShdw blurRad="38100" dist="38100" dir="2700000" algn="tl">
                  <a:srgbClr val="000000">
                    <a:alpha val="43137"/>
                  </a:srgbClr>
                </a:outerShdw>
              </a:effectLst>
              <a:latin typeface="+mn-ea"/>
            </a:endParaRPr>
          </a:p>
          <a:p>
            <a:pPr algn="ctr" eaLnBrk="1" fontAlgn="auto" hangingPunct="1">
              <a:lnSpc>
                <a:spcPct val="170000"/>
              </a:lnSpc>
              <a:spcBef>
                <a:spcPts val="0"/>
              </a:spcBef>
              <a:spcAft>
                <a:spcPts val="0"/>
              </a:spcAft>
              <a:defRPr/>
            </a:pPr>
            <a:r>
              <a:rPr lang="en-US" altLang="ja-JP" sz="900" b="1" i="0" dirty="0">
                <a:solidFill>
                  <a:srgbClr val="CC0000"/>
                </a:solidFill>
                <a:effectLst>
                  <a:outerShdw blurRad="38100" dist="38100" dir="2700000" algn="tl">
                    <a:srgbClr val="000000">
                      <a:alpha val="43137"/>
                    </a:srgbClr>
                  </a:outerShdw>
                </a:effectLst>
                <a:latin typeface="+mn-ea"/>
              </a:rPr>
              <a:t>〜</a:t>
            </a:r>
            <a:r>
              <a:rPr lang="ja-JP" altLang="en-US" sz="900" b="1" i="0" dirty="0">
                <a:solidFill>
                  <a:srgbClr val="CC0000"/>
                </a:solidFill>
                <a:effectLst>
                  <a:outerShdw blurRad="38100" dist="38100" dir="2700000" algn="tl">
                    <a:srgbClr val="000000">
                      <a:alpha val="43137"/>
                    </a:srgbClr>
                  </a:outerShdw>
                </a:effectLst>
                <a:latin typeface="+mn-ea"/>
              </a:rPr>
              <a:t>認定看護師、心理士として経験したことを通して</a:t>
            </a:r>
            <a:r>
              <a:rPr lang="en-US" altLang="ja-JP" sz="900" b="1" i="0" dirty="0">
                <a:solidFill>
                  <a:srgbClr val="CC0000"/>
                </a:solidFill>
                <a:effectLst>
                  <a:outerShdw blurRad="38100" dist="38100" dir="2700000" algn="tl">
                    <a:srgbClr val="000000">
                      <a:alpha val="43137"/>
                    </a:srgbClr>
                  </a:outerShdw>
                </a:effectLst>
                <a:latin typeface="+mn-ea"/>
              </a:rPr>
              <a:t>〜</a:t>
            </a:r>
            <a:r>
              <a:rPr lang="ja-JP" altLang="en-US" sz="900" b="1" i="0" dirty="0">
                <a:solidFill>
                  <a:srgbClr val="CC0000"/>
                </a:solidFill>
                <a:effectLst>
                  <a:outerShdw blurRad="38100" dist="38100" dir="2700000" algn="tl">
                    <a:srgbClr val="000000">
                      <a:alpha val="43137"/>
                    </a:srgbClr>
                  </a:outerShdw>
                </a:effectLst>
                <a:latin typeface="+mn-ea"/>
              </a:rPr>
              <a:t>」</a:t>
            </a:r>
            <a:endParaRPr lang="ja-JP" altLang="en-US" sz="900" b="1" dirty="0">
              <a:solidFill>
                <a:srgbClr val="CC0000"/>
              </a:solidFill>
              <a:effectLst>
                <a:outerShdw blurRad="38100" dist="38100" dir="2700000" algn="tl">
                  <a:srgbClr val="000000">
                    <a:alpha val="43137"/>
                  </a:srgbClr>
                </a:outerShdw>
              </a:effectLst>
              <a:latin typeface="+mn-ea"/>
            </a:endParaRPr>
          </a:p>
        </p:txBody>
      </p:sp>
      <p:sp>
        <p:nvSpPr>
          <p:cNvPr id="7" name="テキスト ボックス 6">
            <a:extLst>
              <a:ext uri="{FF2B5EF4-FFF2-40B4-BE49-F238E27FC236}">
                <a16:creationId xmlns:a16="http://schemas.microsoft.com/office/drawing/2014/main" id="{76FF0B5B-70C1-4234-994D-1501D8662FC8}"/>
              </a:ext>
            </a:extLst>
          </p:cNvPr>
          <p:cNvSpPr txBox="1"/>
          <p:nvPr/>
        </p:nvSpPr>
        <p:spPr>
          <a:xfrm>
            <a:off x="6267450" y="5721627"/>
            <a:ext cx="5634038" cy="1015663"/>
          </a:xfrm>
          <a:prstGeom prst="rect">
            <a:avLst/>
          </a:prstGeom>
          <a:noFill/>
        </p:spPr>
        <p:txBody>
          <a:bodyPr wrap="square">
            <a:spAutoFit/>
          </a:bodyPr>
          <a:lstStyle/>
          <a:p>
            <a:pPr algn="r"/>
            <a:r>
              <a:rPr lang="ja-JP" altLang="en-US" sz="2000" dirty="0">
                <a:latin typeface="AR P丸ゴシック体M04" panose="020F0600000000000000" pitchFamily="50" charset="-128"/>
                <a:ea typeface="AR P丸ゴシック体M04" panose="020F0600000000000000" pitchFamily="50" charset="-128"/>
              </a:rPr>
              <a:t>名古屋大学心の発達支援研究実践センター教授</a:t>
            </a:r>
            <a:endParaRPr lang="en-US" altLang="ja-JP" sz="2000" dirty="0">
              <a:latin typeface="AR P丸ゴシック体M04" panose="020F0600000000000000" pitchFamily="50" charset="-128"/>
              <a:ea typeface="AR P丸ゴシック体M04" panose="020F0600000000000000" pitchFamily="50" charset="-128"/>
            </a:endParaRPr>
          </a:p>
          <a:p>
            <a:pPr algn="r"/>
            <a:r>
              <a:rPr lang="ja-JP" altLang="en-US" sz="2000" dirty="0">
                <a:latin typeface="AR P丸ゴシック体M04" panose="020F0600000000000000" pitchFamily="50" charset="-128"/>
                <a:ea typeface="AR P丸ゴシック体M04" panose="020F0600000000000000" pitchFamily="50" charset="-128"/>
              </a:rPr>
              <a:t>（周産期心理士ネットワーク代表）　</a:t>
            </a:r>
            <a:endParaRPr lang="en-US" altLang="ja-JP" sz="2000" dirty="0">
              <a:latin typeface="AR P丸ゴシック体M04" panose="020F0600000000000000" pitchFamily="50" charset="-128"/>
              <a:ea typeface="AR P丸ゴシック体M04" panose="020F0600000000000000" pitchFamily="50" charset="-128"/>
            </a:endParaRPr>
          </a:p>
          <a:p>
            <a:pPr algn="r"/>
            <a:r>
              <a:rPr lang="ja-JP" altLang="en-US" sz="2000" dirty="0">
                <a:latin typeface="AR P丸ゴシック体M04" panose="020F0600000000000000" pitchFamily="50" charset="-128"/>
                <a:ea typeface="AR P丸ゴシック体M04" panose="020F0600000000000000" pitchFamily="50" charset="-128"/>
              </a:rPr>
              <a:t>　　　　　永田雅子</a:t>
            </a:r>
            <a:endParaRPr lang="ja-JP" altLang="ja-JP" sz="2000" dirty="0">
              <a:latin typeface="AR P丸ゴシック体M04" panose="020F0600000000000000" pitchFamily="50" charset="-128"/>
              <a:ea typeface="AR P丸ゴシック体M04" panose="020F0600000000000000" pitchFamily="50" charset="-128"/>
            </a:endParaRPr>
          </a:p>
        </p:txBody>
      </p:sp>
      <p:pic>
        <p:nvPicPr>
          <p:cNvPr id="12" name="図 11">
            <a:extLst>
              <a:ext uri="{FF2B5EF4-FFF2-40B4-BE49-F238E27FC236}">
                <a16:creationId xmlns:a16="http://schemas.microsoft.com/office/drawing/2014/main" id="{199ECA1F-6A35-4B48-8DC7-01FE411F321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4315441" y="3410011"/>
            <a:ext cx="2621140" cy="2496195"/>
          </a:xfrm>
          <a:prstGeom prst="rect">
            <a:avLst/>
          </a:prstGeom>
        </p:spPr>
      </p:pic>
      <p:sp>
        <p:nvSpPr>
          <p:cNvPr id="4" name="字幕 3">
            <a:extLst>
              <a:ext uri="{FF2B5EF4-FFF2-40B4-BE49-F238E27FC236}">
                <a16:creationId xmlns:a16="http://schemas.microsoft.com/office/drawing/2014/main" id="{54F262D6-E03D-3259-A5D1-AA6725D70BEF}"/>
              </a:ext>
            </a:extLst>
          </p:cNvPr>
          <p:cNvSpPr>
            <a:spLocks noGrp="1"/>
          </p:cNvSpPr>
          <p:nvPr>
            <p:ph type="subTitle" idx="1"/>
          </p:nvPr>
        </p:nvSpPr>
        <p:spPr>
          <a:xfrm>
            <a:off x="694944" y="1907350"/>
            <a:ext cx="10290048" cy="1655762"/>
          </a:xfrm>
        </p:spPr>
        <p:txBody>
          <a:bodyPr>
            <a:normAutofit/>
          </a:bodyPr>
          <a:lstStyle/>
          <a:p>
            <a:pPr>
              <a:lnSpc>
                <a:spcPct val="150000"/>
              </a:lnSpc>
            </a:pPr>
            <a:r>
              <a:rPr lang="ja-JP" altLang="en-US" sz="2800" b="1" i="0" dirty="0">
                <a:solidFill>
                  <a:srgbClr val="000000"/>
                </a:solidFill>
                <a:effectLst/>
                <a:latin typeface="Courier New" panose="02070309020205020404" pitchFamily="49" charset="0"/>
              </a:rPr>
              <a:t>親と子が出会い家族となっていくプロセスを支えていくために</a:t>
            </a:r>
            <a:br>
              <a:rPr lang="ja-JP" altLang="en-US" sz="2800" b="1" dirty="0"/>
            </a:br>
            <a:r>
              <a:rPr lang="ja-JP" altLang="en-US" sz="2800" b="1" i="0" dirty="0">
                <a:solidFill>
                  <a:srgbClr val="000000"/>
                </a:solidFill>
                <a:effectLst/>
                <a:latin typeface="Courier New" panose="02070309020205020404" pitchFamily="49" charset="0"/>
              </a:rPr>
              <a:t>　　</a:t>
            </a:r>
            <a:r>
              <a:rPr lang="en-US" altLang="ja-JP" sz="2800" b="1" i="0" dirty="0">
                <a:solidFill>
                  <a:srgbClr val="000000"/>
                </a:solidFill>
                <a:effectLst/>
                <a:latin typeface="Courier New" panose="02070309020205020404" pitchFamily="49" charset="0"/>
              </a:rPr>
              <a:t>‐NICU/GCU</a:t>
            </a:r>
            <a:r>
              <a:rPr lang="ja-JP" altLang="en-US" sz="2800" b="1" i="0" dirty="0">
                <a:solidFill>
                  <a:srgbClr val="000000"/>
                </a:solidFill>
                <a:effectLst/>
                <a:latin typeface="Courier New" panose="02070309020205020404" pitchFamily="49" charset="0"/>
              </a:rPr>
              <a:t>のケアで大切にしたいこと</a:t>
            </a:r>
            <a:r>
              <a:rPr lang="en-US" altLang="ja-JP" sz="2800" b="1" i="0" dirty="0">
                <a:solidFill>
                  <a:srgbClr val="000000"/>
                </a:solidFill>
                <a:effectLst/>
                <a:latin typeface="Courier New" panose="02070309020205020404" pitchFamily="49" charset="0"/>
              </a:rPr>
              <a:t>‐</a:t>
            </a:r>
            <a:endParaRPr lang="ja-JP" altLang="en-US" sz="2800" b="1" dirty="0"/>
          </a:p>
        </p:txBody>
      </p:sp>
    </p:spTree>
    <p:extLst>
      <p:ext uri="{BB962C8B-B14F-4D97-AF65-F5344CB8AC3E}">
        <p14:creationId xmlns:p14="http://schemas.microsoft.com/office/powerpoint/2010/main" val="3400038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4473AAD-23A9-F3A8-2269-D468E1565D89}"/>
              </a:ext>
            </a:extLst>
          </p:cNvPr>
          <p:cNvSpPr txBox="1"/>
          <p:nvPr/>
        </p:nvSpPr>
        <p:spPr>
          <a:xfrm>
            <a:off x="3658412" y="4304896"/>
            <a:ext cx="2082621" cy="369332"/>
          </a:xfrm>
          <a:prstGeom prst="rect">
            <a:avLst/>
          </a:prstGeom>
          <a:noFill/>
        </p:spPr>
        <p:txBody>
          <a:bodyPr wrap="none" rtlCol="0">
            <a:spAutoFit/>
          </a:bodyPr>
          <a:lstStyle/>
          <a:p>
            <a:r>
              <a:rPr kumimoji="1" lang="ja-JP" altLang="en-US" dirty="0"/>
              <a:t>加治佐ら（</a:t>
            </a:r>
            <a:r>
              <a:rPr kumimoji="1" lang="en-US" altLang="ja-JP" dirty="0"/>
              <a:t>2022</a:t>
            </a:r>
            <a:r>
              <a:rPr kumimoji="1" lang="ja-JP" altLang="en-US" dirty="0"/>
              <a:t>）</a:t>
            </a:r>
          </a:p>
        </p:txBody>
      </p:sp>
      <p:sp>
        <p:nvSpPr>
          <p:cNvPr id="7" name="テキスト ボックス 6">
            <a:extLst>
              <a:ext uri="{FF2B5EF4-FFF2-40B4-BE49-F238E27FC236}">
                <a16:creationId xmlns:a16="http://schemas.microsoft.com/office/drawing/2014/main" id="{F3AFE4F1-6718-9F43-EFF4-B26F16B2E3FB}"/>
              </a:ext>
            </a:extLst>
          </p:cNvPr>
          <p:cNvSpPr txBox="1"/>
          <p:nvPr/>
        </p:nvSpPr>
        <p:spPr>
          <a:xfrm>
            <a:off x="9953115" y="6413398"/>
            <a:ext cx="1851789" cy="369332"/>
          </a:xfrm>
          <a:prstGeom prst="rect">
            <a:avLst/>
          </a:prstGeom>
          <a:noFill/>
        </p:spPr>
        <p:txBody>
          <a:bodyPr wrap="none" rtlCol="0">
            <a:spAutoFit/>
          </a:bodyPr>
          <a:lstStyle/>
          <a:p>
            <a:r>
              <a:rPr kumimoji="1" lang="ja-JP" altLang="en-US" dirty="0"/>
              <a:t>蟻川ら（</a:t>
            </a:r>
            <a:r>
              <a:rPr kumimoji="1" lang="en-US" altLang="ja-JP" dirty="0"/>
              <a:t>2022</a:t>
            </a:r>
            <a:r>
              <a:rPr kumimoji="1" lang="ja-JP" altLang="en-US" dirty="0"/>
              <a:t>）</a:t>
            </a:r>
          </a:p>
        </p:txBody>
      </p:sp>
      <p:graphicFrame>
        <p:nvGraphicFramePr>
          <p:cNvPr id="8" name="グラフ 7">
            <a:extLst>
              <a:ext uri="{FF2B5EF4-FFF2-40B4-BE49-F238E27FC236}">
                <a16:creationId xmlns:a16="http://schemas.microsoft.com/office/drawing/2014/main" id="{AA3A4FD5-154E-B901-2643-405B61D2B3E7}"/>
              </a:ext>
            </a:extLst>
          </p:cNvPr>
          <p:cNvGraphicFramePr>
            <a:graphicFrameLocks/>
          </p:cNvGraphicFramePr>
          <p:nvPr>
            <p:extLst>
              <p:ext uri="{D42A27DB-BD31-4B8C-83A1-F6EECF244321}">
                <p14:modId xmlns:p14="http://schemas.microsoft.com/office/powerpoint/2010/main" val="3732882154"/>
              </p:ext>
            </p:extLst>
          </p:nvPr>
        </p:nvGraphicFramePr>
        <p:xfrm>
          <a:off x="6096000" y="2964974"/>
          <a:ext cx="5708904" cy="3047876"/>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a:extLst>
              <a:ext uri="{FF2B5EF4-FFF2-40B4-BE49-F238E27FC236}">
                <a16:creationId xmlns:a16="http://schemas.microsoft.com/office/drawing/2014/main" id="{B02E431B-07D6-93F3-3168-F069F8C5724D}"/>
              </a:ext>
            </a:extLst>
          </p:cNvPr>
          <p:cNvSpPr txBox="1"/>
          <p:nvPr/>
        </p:nvSpPr>
        <p:spPr>
          <a:xfrm>
            <a:off x="621792" y="270208"/>
            <a:ext cx="7571303" cy="830997"/>
          </a:xfrm>
          <a:prstGeom prst="rect">
            <a:avLst/>
          </a:prstGeom>
          <a:noFill/>
        </p:spPr>
        <p:txBody>
          <a:bodyPr wrap="none" rtlCol="0">
            <a:spAutoFit/>
          </a:bodyPr>
          <a:lstStyle/>
          <a:p>
            <a:r>
              <a:rPr lang="ja-JP" altLang="en-US" sz="2400" b="1" dirty="0">
                <a:effectLst>
                  <a:outerShdw blurRad="38100" dist="38100" dir="2700000" algn="tl">
                    <a:srgbClr val="000000">
                      <a:alpha val="43137"/>
                    </a:srgbClr>
                  </a:outerShdw>
                </a:effectLst>
              </a:rPr>
              <a:t>日本の</a:t>
            </a:r>
            <a:r>
              <a:rPr kumimoji="1" lang="en-US" altLang="ja-JP" sz="2400" b="1" dirty="0">
                <a:effectLst>
                  <a:outerShdw blurRad="38100" dist="38100" dir="2700000" algn="tl">
                    <a:srgbClr val="000000">
                      <a:alpha val="43137"/>
                    </a:srgbClr>
                  </a:outerShdw>
                </a:effectLst>
              </a:rPr>
              <a:t>COVID-19</a:t>
            </a:r>
            <a:r>
              <a:rPr kumimoji="1" lang="ja-JP" altLang="en-US" sz="2400" b="1" dirty="0">
                <a:effectLst>
                  <a:outerShdw blurRad="38100" dist="38100" dir="2700000" algn="tl">
                    <a:srgbClr val="000000">
                      <a:alpha val="43137"/>
                    </a:srgbClr>
                  </a:outerShdw>
                </a:effectLst>
              </a:rPr>
              <a:t>拡大以降の状況は？</a:t>
            </a:r>
            <a:endParaRPr kumimoji="1" lang="en-US" altLang="ja-JP" sz="2400" b="1" dirty="0">
              <a:effectLst>
                <a:outerShdw blurRad="38100" dist="38100" dir="2700000" algn="tl">
                  <a:srgbClr val="000000">
                    <a:alpha val="43137"/>
                  </a:srgbClr>
                </a:outerShdw>
              </a:effectLst>
            </a:endParaRPr>
          </a:p>
          <a:p>
            <a:r>
              <a:rPr lang="ja-JP" altLang="en-US" sz="2400" b="1" dirty="0">
                <a:effectLst>
                  <a:outerShdw blurRad="38100" dist="38100" dir="2700000" algn="tl">
                    <a:srgbClr val="000000">
                      <a:alpha val="43137"/>
                    </a:srgbClr>
                  </a:outerShdw>
                </a:effectLst>
              </a:rPr>
              <a:t>　　　　</a:t>
            </a:r>
            <a:r>
              <a:rPr kumimoji="1" lang="ja-JP" altLang="en-US" sz="2400" b="1" dirty="0">
                <a:effectLst>
                  <a:outerShdw blurRad="38100" dist="38100" dir="2700000" algn="tl">
                    <a:srgbClr val="000000">
                      <a:alpha val="43137"/>
                    </a:srgbClr>
                  </a:outerShdw>
                </a:effectLst>
              </a:rPr>
              <a:t>－周産期心理士ネットワークの会員調査から</a:t>
            </a:r>
          </a:p>
        </p:txBody>
      </p:sp>
      <p:sp>
        <p:nvSpPr>
          <p:cNvPr id="6" name="テキスト ボックス 5">
            <a:extLst>
              <a:ext uri="{FF2B5EF4-FFF2-40B4-BE49-F238E27FC236}">
                <a16:creationId xmlns:a16="http://schemas.microsoft.com/office/drawing/2014/main" id="{C0AB6753-69B6-3320-ED97-66C851492398}"/>
              </a:ext>
            </a:extLst>
          </p:cNvPr>
          <p:cNvSpPr txBox="1"/>
          <p:nvPr/>
        </p:nvSpPr>
        <p:spPr>
          <a:xfrm>
            <a:off x="6561561" y="6081579"/>
            <a:ext cx="4019352" cy="923330"/>
          </a:xfrm>
          <a:prstGeom prst="rect">
            <a:avLst/>
          </a:prstGeom>
          <a:noFill/>
        </p:spPr>
        <p:txBody>
          <a:bodyPr wrap="square">
            <a:spAutoFit/>
          </a:bodyPr>
          <a:lstStyle/>
          <a:p>
            <a:r>
              <a:rPr lang="ja-JP" altLang="en-US" sz="1800" b="1" dirty="0"/>
              <a:t>両親それぞれの通常時とコロナ禍における面会日数の比較（</a:t>
            </a:r>
            <a:r>
              <a:rPr lang="en-US" altLang="ja-JP" sz="1800" b="1" dirty="0"/>
              <a:t>NICU)</a:t>
            </a:r>
            <a:br>
              <a:rPr lang="en-US" altLang="ja-JP" sz="1800" b="1" dirty="0"/>
            </a:br>
            <a:endParaRPr lang="ja-JP" altLang="en-US" dirty="0"/>
          </a:p>
        </p:txBody>
      </p:sp>
      <p:sp>
        <p:nvSpPr>
          <p:cNvPr id="9" name="吹き出し: 角を丸めた四角形 8">
            <a:extLst>
              <a:ext uri="{FF2B5EF4-FFF2-40B4-BE49-F238E27FC236}">
                <a16:creationId xmlns:a16="http://schemas.microsoft.com/office/drawing/2014/main" id="{BCD85113-4F1D-12C4-D703-AEEBBFCF2BA7}"/>
              </a:ext>
            </a:extLst>
          </p:cNvPr>
          <p:cNvSpPr/>
          <p:nvPr/>
        </p:nvSpPr>
        <p:spPr>
          <a:xfrm>
            <a:off x="10132221" y="1257020"/>
            <a:ext cx="1672683" cy="1449658"/>
          </a:xfrm>
          <a:prstGeom prst="wedgeRoundRectCallout">
            <a:avLst>
              <a:gd name="adj1" fmla="val -129214"/>
              <a:gd name="adj2" fmla="val 211401"/>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父親により強い制限</a:t>
            </a:r>
          </a:p>
        </p:txBody>
      </p:sp>
      <p:graphicFrame>
        <p:nvGraphicFramePr>
          <p:cNvPr id="11" name="グラフ 10">
            <a:extLst>
              <a:ext uri="{FF2B5EF4-FFF2-40B4-BE49-F238E27FC236}">
                <a16:creationId xmlns:a16="http://schemas.microsoft.com/office/drawing/2014/main" id="{E769C4B5-7FB7-EDDD-8203-9665B954A4E3}"/>
              </a:ext>
            </a:extLst>
          </p:cNvPr>
          <p:cNvGraphicFramePr>
            <a:graphicFrameLocks/>
          </p:cNvGraphicFramePr>
          <p:nvPr>
            <p:extLst>
              <p:ext uri="{D42A27DB-BD31-4B8C-83A1-F6EECF244321}">
                <p14:modId xmlns:p14="http://schemas.microsoft.com/office/powerpoint/2010/main" val="4270726386"/>
              </p:ext>
            </p:extLst>
          </p:nvPr>
        </p:nvGraphicFramePr>
        <p:xfrm>
          <a:off x="184993" y="1287887"/>
          <a:ext cx="6071206" cy="304787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5588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グラフ 3">
            <a:extLst>
              <a:ext uri="{FF2B5EF4-FFF2-40B4-BE49-F238E27FC236}">
                <a16:creationId xmlns:a16="http://schemas.microsoft.com/office/drawing/2014/main" id="{A4B1BE75-EC3A-7461-B30B-D55D3BB66DA1}"/>
              </a:ext>
            </a:extLst>
          </p:cNvPr>
          <p:cNvGraphicFramePr>
            <a:graphicFrameLocks/>
          </p:cNvGraphicFramePr>
          <p:nvPr>
            <p:extLst>
              <p:ext uri="{D42A27DB-BD31-4B8C-83A1-F6EECF244321}">
                <p14:modId xmlns:p14="http://schemas.microsoft.com/office/powerpoint/2010/main" val="3594712496"/>
              </p:ext>
            </p:extLst>
          </p:nvPr>
        </p:nvGraphicFramePr>
        <p:xfrm>
          <a:off x="7108044" y="2674275"/>
          <a:ext cx="5083956" cy="3987719"/>
        </p:xfrm>
        <a:graphic>
          <a:graphicData uri="http://schemas.openxmlformats.org/drawingml/2006/chart">
            <c:chart xmlns:c="http://schemas.openxmlformats.org/drawingml/2006/chart" xmlns:r="http://schemas.openxmlformats.org/officeDocument/2006/relationships" r:id="rId2"/>
          </a:graphicData>
        </a:graphic>
      </p:graphicFrame>
      <p:sp>
        <p:nvSpPr>
          <p:cNvPr id="5" name="テキスト ボックス 4">
            <a:extLst>
              <a:ext uri="{FF2B5EF4-FFF2-40B4-BE49-F238E27FC236}">
                <a16:creationId xmlns:a16="http://schemas.microsoft.com/office/drawing/2014/main" id="{783355DA-E8FA-B82B-2431-B5D800A252FA}"/>
              </a:ext>
            </a:extLst>
          </p:cNvPr>
          <p:cNvSpPr txBox="1"/>
          <p:nvPr/>
        </p:nvSpPr>
        <p:spPr>
          <a:xfrm>
            <a:off x="3032715" y="6105628"/>
            <a:ext cx="4450286" cy="738664"/>
          </a:xfrm>
          <a:prstGeom prst="rect">
            <a:avLst/>
          </a:prstGeom>
          <a:noFill/>
        </p:spPr>
        <p:txBody>
          <a:bodyPr wrap="square" rtlCol="0">
            <a:spAutoFit/>
          </a:bodyPr>
          <a:lstStyle/>
          <a:p>
            <a:pPr algn="ctr"/>
            <a:r>
              <a:rPr kumimoji="1" lang="ja-JP" altLang="en-US" sz="1400" dirty="0">
                <a:latin typeface="ＭＳ Ｐゴシック" panose="020B0600070205080204" pitchFamily="50" charset="-128"/>
                <a:ea typeface="ＭＳ Ｐゴシック" panose="020B0600070205080204" pitchFamily="50" charset="-128"/>
              </a:rPr>
              <a:t>コロナ禍に「ケア制限があった」と回答した施設のうち、ケア制限の内容（複数回答）</a:t>
            </a:r>
            <a:endParaRPr kumimoji="1" lang="en-US" altLang="ja-JP" sz="1400" dirty="0">
              <a:latin typeface="ＭＳ Ｐゴシック" panose="020B0600070205080204" pitchFamily="50" charset="-128"/>
              <a:ea typeface="ＭＳ Ｐゴシック" panose="020B0600070205080204" pitchFamily="50" charset="-128"/>
            </a:endParaRPr>
          </a:p>
          <a:p>
            <a:pPr algn="ctr"/>
            <a:r>
              <a:rPr lang="ja-JP" altLang="en-US" sz="1400" dirty="0">
                <a:latin typeface="ＭＳ Ｐゴシック" panose="020B0600070205080204" pitchFamily="50" charset="-128"/>
                <a:ea typeface="ＭＳ Ｐゴシック" panose="020B0600070205080204" pitchFamily="50" charset="-128"/>
              </a:rPr>
              <a:t>　　　　　　　　　蟻川ら（</a:t>
            </a:r>
            <a:r>
              <a:rPr lang="en-US" altLang="ja-JP" sz="1400" dirty="0">
                <a:latin typeface="ＭＳ Ｐゴシック" panose="020B0600070205080204" pitchFamily="50" charset="-128"/>
                <a:ea typeface="ＭＳ Ｐゴシック" panose="020B0600070205080204" pitchFamily="50" charset="-128"/>
              </a:rPr>
              <a:t>2022</a:t>
            </a:r>
            <a:r>
              <a:rPr lang="ja-JP" altLang="en-US" sz="1400" dirty="0">
                <a:latin typeface="ＭＳ Ｐゴシック" panose="020B0600070205080204" pitchFamily="50" charset="-128"/>
                <a:ea typeface="ＭＳ Ｐゴシック" panose="020B0600070205080204" pitchFamily="50" charset="-128"/>
              </a:rPr>
              <a:t>）</a:t>
            </a:r>
            <a:endParaRPr kumimoji="1" lang="en-US" altLang="ja-JP" sz="1400" dirty="0">
              <a:latin typeface="ＭＳ Ｐゴシック" panose="020B0600070205080204" pitchFamily="50" charset="-128"/>
              <a:ea typeface="ＭＳ Ｐゴシック" panose="020B0600070205080204" pitchFamily="50" charset="-128"/>
            </a:endParaRPr>
          </a:p>
        </p:txBody>
      </p:sp>
      <p:graphicFrame>
        <p:nvGraphicFramePr>
          <p:cNvPr id="6" name="グラフ 5">
            <a:extLst>
              <a:ext uri="{FF2B5EF4-FFF2-40B4-BE49-F238E27FC236}">
                <a16:creationId xmlns:a16="http://schemas.microsoft.com/office/drawing/2014/main" id="{AD488C54-74CC-119B-EE3F-55FC46C0E0BC}"/>
              </a:ext>
            </a:extLst>
          </p:cNvPr>
          <p:cNvGraphicFramePr>
            <a:graphicFrameLocks/>
          </p:cNvGraphicFramePr>
          <p:nvPr>
            <p:extLst>
              <p:ext uri="{D42A27DB-BD31-4B8C-83A1-F6EECF244321}">
                <p14:modId xmlns:p14="http://schemas.microsoft.com/office/powerpoint/2010/main" val="4137568660"/>
              </p:ext>
            </p:extLst>
          </p:nvPr>
        </p:nvGraphicFramePr>
        <p:xfrm>
          <a:off x="307012" y="155448"/>
          <a:ext cx="6752156" cy="3404616"/>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a:extLst>
              <a:ext uri="{FF2B5EF4-FFF2-40B4-BE49-F238E27FC236}">
                <a16:creationId xmlns:a16="http://schemas.microsoft.com/office/drawing/2014/main" id="{ABE06C99-8348-73B3-6DFB-A839328E5A9E}"/>
              </a:ext>
            </a:extLst>
          </p:cNvPr>
          <p:cNvSpPr txBox="1"/>
          <p:nvPr/>
        </p:nvSpPr>
        <p:spPr>
          <a:xfrm>
            <a:off x="2832601" y="3236898"/>
            <a:ext cx="2852063" cy="584775"/>
          </a:xfrm>
          <a:prstGeom prst="rect">
            <a:avLst/>
          </a:prstGeom>
          <a:noFill/>
        </p:spPr>
        <p:txBody>
          <a:bodyPr wrap="none" rtlCol="0">
            <a:spAutoFit/>
          </a:bodyPr>
          <a:lstStyle/>
          <a:p>
            <a:r>
              <a:rPr kumimoji="1" lang="ja-JP" altLang="en-US" sz="1600" dirty="0">
                <a:latin typeface="ＭＳ Ｐゴシック" panose="020B0600070205080204" pitchFamily="50" charset="-128"/>
                <a:ea typeface="ＭＳ Ｐゴシック" panose="020B0600070205080204" pitchFamily="50" charset="-128"/>
              </a:rPr>
              <a:t>両親の一日の面会時間の制限</a:t>
            </a:r>
            <a:endParaRPr kumimoji="1" lang="en-US" altLang="ja-JP" sz="1600" dirty="0">
              <a:latin typeface="ＭＳ Ｐゴシック" panose="020B0600070205080204" pitchFamily="50" charset="-128"/>
              <a:ea typeface="ＭＳ Ｐゴシック" panose="020B0600070205080204" pitchFamily="50" charset="-128"/>
            </a:endParaRPr>
          </a:p>
          <a:p>
            <a:r>
              <a:rPr kumimoji="1" lang="ja-JP" altLang="en-US" sz="1600" dirty="0">
                <a:latin typeface="ＭＳ Ｐゴシック" panose="020B0600070205080204" pitchFamily="50" charset="-128"/>
                <a:ea typeface="ＭＳ Ｐゴシック" panose="020B0600070205080204" pitchFamily="50" charset="-128"/>
              </a:rPr>
              <a:t>（蟻川ら</a:t>
            </a:r>
            <a:r>
              <a:rPr kumimoji="1" lang="en-US" altLang="ja-JP" sz="1600" dirty="0">
                <a:latin typeface="ＭＳ Ｐゴシック" panose="020B0600070205080204" pitchFamily="50" charset="-128"/>
                <a:ea typeface="ＭＳ Ｐゴシック" panose="020B0600070205080204" pitchFamily="50" charset="-128"/>
              </a:rPr>
              <a:t>,2022)</a:t>
            </a:r>
          </a:p>
        </p:txBody>
      </p:sp>
      <p:sp>
        <p:nvSpPr>
          <p:cNvPr id="3" name="吹き出し: 角を丸めた四角形 2">
            <a:extLst>
              <a:ext uri="{FF2B5EF4-FFF2-40B4-BE49-F238E27FC236}">
                <a16:creationId xmlns:a16="http://schemas.microsoft.com/office/drawing/2014/main" id="{0EC4A1B4-5E3C-F158-B7E4-6D04F7A8EE04}"/>
              </a:ext>
            </a:extLst>
          </p:cNvPr>
          <p:cNvSpPr/>
          <p:nvPr/>
        </p:nvSpPr>
        <p:spPr>
          <a:xfrm>
            <a:off x="7789975" y="196006"/>
            <a:ext cx="2162140" cy="974554"/>
          </a:xfrm>
          <a:prstGeom prst="wedgeRoundRectCallout">
            <a:avLst>
              <a:gd name="adj1" fmla="val -93790"/>
              <a:gd name="adj2" fmla="val 8308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母親・父親ともに</a:t>
            </a:r>
            <a:endParaRPr kumimoji="1" lang="en-US" altLang="ja-JP" dirty="0"/>
          </a:p>
          <a:p>
            <a:pPr algn="ctr"/>
            <a:r>
              <a:rPr kumimoji="1" lang="en-US" altLang="ja-JP" dirty="0"/>
              <a:t>4</a:t>
            </a:r>
            <a:r>
              <a:rPr kumimoji="1" lang="ja-JP" altLang="en-US" dirty="0"/>
              <a:t>時間未満が</a:t>
            </a:r>
            <a:r>
              <a:rPr kumimoji="1" lang="en-US" altLang="ja-JP" dirty="0"/>
              <a:t>8</a:t>
            </a:r>
            <a:r>
              <a:rPr kumimoji="1" lang="ja-JP" altLang="en-US" dirty="0"/>
              <a:t>割。</a:t>
            </a:r>
          </a:p>
        </p:txBody>
      </p:sp>
      <p:sp>
        <p:nvSpPr>
          <p:cNvPr id="7" name="吹き出し: 角を丸めた四角形 6">
            <a:extLst>
              <a:ext uri="{FF2B5EF4-FFF2-40B4-BE49-F238E27FC236}">
                <a16:creationId xmlns:a16="http://schemas.microsoft.com/office/drawing/2014/main" id="{EE47A6B8-D7EA-5A4D-0454-7D986EF4764E}"/>
              </a:ext>
            </a:extLst>
          </p:cNvPr>
          <p:cNvSpPr/>
          <p:nvPr/>
        </p:nvSpPr>
        <p:spPr>
          <a:xfrm>
            <a:off x="7762680" y="1753313"/>
            <a:ext cx="2194060" cy="738664"/>
          </a:xfrm>
          <a:prstGeom prst="wedgeRoundRectCallout">
            <a:avLst>
              <a:gd name="adj1" fmla="val -92454"/>
              <a:gd name="adj2" fmla="val 92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父親は</a:t>
            </a:r>
            <a:r>
              <a:rPr kumimoji="1" lang="en-US" altLang="ja-JP" dirty="0"/>
              <a:t>0</a:t>
            </a:r>
            <a:r>
              <a:rPr kumimoji="1" lang="ja-JP" altLang="en-US" dirty="0"/>
              <a:t>分が</a:t>
            </a:r>
            <a:r>
              <a:rPr lang="ja-JP" altLang="en-US" dirty="0"/>
              <a:t>４</a:t>
            </a:r>
            <a:r>
              <a:rPr kumimoji="1" lang="ja-JP" altLang="en-US" dirty="0"/>
              <a:t>割。</a:t>
            </a:r>
          </a:p>
        </p:txBody>
      </p:sp>
      <p:sp>
        <p:nvSpPr>
          <p:cNvPr id="8" name="吹き出し: 角を丸めた四角形 7">
            <a:extLst>
              <a:ext uri="{FF2B5EF4-FFF2-40B4-BE49-F238E27FC236}">
                <a16:creationId xmlns:a16="http://schemas.microsoft.com/office/drawing/2014/main" id="{D14ADE3E-1240-2A84-B101-28520A054839}"/>
              </a:ext>
            </a:extLst>
          </p:cNvPr>
          <p:cNvSpPr/>
          <p:nvPr/>
        </p:nvSpPr>
        <p:spPr>
          <a:xfrm>
            <a:off x="4531058" y="4203122"/>
            <a:ext cx="2611802" cy="786007"/>
          </a:xfrm>
          <a:prstGeom prst="wedgeRoundRectCallout">
            <a:avLst>
              <a:gd name="adj1" fmla="val 57781"/>
              <a:gd name="adj2" fmla="val -93678"/>
              <a:gd name="adj3" fmla="val 16667"/>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kern="100" dirty="0">
                <a:solidFill>
                  <a:schemeClr val="tx1"/>
                </a:solidFill>
                <a:effectLst/>
                <a:latin typeface="游明朝" panose="02020400000000000000" pitchFamily="18" charset="-128"/>
                <a:ea typeface="游明朝" panose="02020400000000000000" pitchFamily="18" charset="-128"/>
                <a:cs typeface="Times New Roman" panose="02020603050405020304" pitchFamily="18" charset="0"/>
              </a:rPr>
              <a:t>接触を伴う</a:t>
            </a:r>
            <a:r>
              <a:rPr lang="ja-JP" altLang="en-US" sz="1600" kern="100" dirty="0">
                <a:solidFill>
                  <a:schemeClr val="tx1"/>
                </a:solidFill>
                <a:latin typeface="游明朝" panose="02020400000000000000" pitchFamily="18" charset="-128"/>
                <a:ea typeface="游明朝" panose="02020400000000000000" pitchFamily="18" charset="-128"/>
                <a:cs typeface="Times New Roman" panose="02020603050405020304" pitchFamily="18" charset="0"/>
              </a:rPr>
              <a:t>ケアの制限が</a:t>
            </a:r>
            <a:endParaRPr lang="en-US" altLang="ja-JP" sz="1600" kern="100" dirty="0">
              <a:solidFill>
                <a:schemeClr val="tx1"/>
              </a:solidFill>
              <a:latin typeface="游明朝" panose="02020400000000000000" pitchFamily="18" charset="-128"/>
              <a:ea typeface="游明朝" panose="02020400000000000000" pitchFamily="18" charset="-128"/>
              <a:cs typeface="Times New Roman" panose="02020603050405020304" pitchFamily="18" charset="0"/>
            </a:endParaRPr>
          </a:p>
          <a:p>
            <a:pPr algn="ctr"/>
            <a:r>
              <a:rPr lang="ja-JP" altLang="en-US" sz="1600" kern="100" dirty="0">
                <a:solidFill>
                  <a:schemeClr val="tx1"/>
                </a:solidFill>
                <a:latin typeface="游明朝" panose="02020400000000000000" pitchFamily="18" charset="-128"/>
                <a:ea typeface="游明朝" panose="02020400000000000000" pitchFamily="18" charset="-128"/>
                <a:cs typeface="Times New Roman" panose="02020603050405020304" pitchFamily="18" charset="0"/>
              </a:rPr>
              <a:t>多く行われた</a:t>
            </a:r>
            <a:endParaRPr kumimoji="1" lang="ja-JP" altLang="en-US" sz="1600" dirty="0">
              <a:solidFill>
                <a:schemeClr val="tx1"/>
              </a:solidFill>
            </a:endParaRPr>
          </a:p>
        </p:txBody>
      </p:sp>
    </p:spTree>
    <p:extLst>
      <p:ext uri="{BB962C8B-B14F-4D97-AF65-F5344CB8AC3E}">
        <p14:creationId xmlns:p14="http://schemas.microsoft.com/office/powerpoint/2010/main" val="3202331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FB3508C7-2FE0-4945-9CBD-863E05F850D2}" type="slidenum">
              <a:rPr lang="ja-JP" altLang="en-US" smtClean="0"/>
              <a:pPr/>
              <a:t>12</a:t>
            </a:fld>
            <a:endParaRPr lang="ja-JP" altLang="en-US" dirty="0"/>
          </a:p>
        </p:txBody>
      </p:sp>
      <p:sp>
        <p:nvSpPr>
          <p:cNvPr id="2" name="タイトル 1"/>
          <p:cNvSpPr>
            <a:spLocks noGrp="1"/>
          </p:cNvSpPr>
          <p:nvPr>
            <p:ph type="title" idx="4294967295"/>
          </p:nvPr>
        </p:nvSpPr>
        <p:spPr>
          <a:xfrm>
            <a:off x="445401" y="403004"/>
            <a:ext cx="11388725" cy="395287"/>
          </a:xfrm>
        </p:spPr>
        <p:txBody>
          <a:bodyPr>
            <a:noAutofit/>
          </a:bodyPr>
          <a:lstStyle/>
          <a:p>
            <a:r>
              <a:rPr kumimoji="1" lang="ja-JP" altLang="en-US" sz="2800" dirty="0">
                <a:latin typeface="ＭＳ Ｐゴシック" panose="020B0600070205080204" pitchFamily="50" charset="-128"/>
                <a:ea typeface="ＭＳ Ｐゴシック" panose="020B0600070205080204" pitchFamily="50" charset="-128"/>
              </a:rPr>
              <a:t>コロナ禍における両親の面会のタイミングの制限について</a:t>
            </a:r>
            <a:r>
              <a:rPr kumimoji="1" lang="ja-JP" altLang="en-US" sz="1800" dirty="0">
                <a:latin typeface="ＭＳ Ｐゴシック" panose="020B0600070205080204" pitchFamily="50" charset="-128"/>
                <a:ea typeface="ＭＳ Ｐゴシック" panose="020B0600070205080204" pitchFamily="50" charset="-128"/>
              </a:rPr>
              <a:t>（蟻川ら，</a:t>
            </a:r>
            <a:r>
              <a:rPr kumimoji="1" lang="en-US" altLang="ja-JP" sz="1800" dirty="0">
                <a:latin typeface="ＭＳ Ｐゴシック" panose="020B0600070205080204" pitchFamily="50" charset="-128"/>
                <a:ea typeface="ＭＳ Ｐゴシック" panose="020B0600070205080204" pitchFamily="50" charset="-128"/>
              </a:rPr>
              <a:t>2022</a:t>
            </a:r>
            <a:r>
              <a:rPr kumimoji="1" lang="ja-JP" altLang="en-US" sz="1800" dirty="0">
                <a:latin typeface="ＭＳ Ｐゴシック" panose="020B0600070205080204" pitchFamily="50" charset="-128"/>
                <a:ea typeface="ＭＳ Ｐゴシック" panose="020B0600070205080204" pitchFamily="50" charset="-128"/>
              </a:rPr>
              <a:t>）</a:t>
            </a:r>
            <a:endParaRPr kumimoji="1" lang="ja-JP" altLang="en-US" sz="2800" dirty="0">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1538417" y="5222034"/>
            <a:ext cx="4450286" cy="584775"/>
          </a:xfrm>
          <a:prstGeom prst="rect">
            <a:avLst/>
          </a:prstGeom>
          <a:noFill/>
        </p:spPr>
        <p:txBody>
          <a:bodyPr wrap="square" rtlCol="0">
            <a:spAutoFit/>
          </a:bodyPr>
          <a:lstStyle/>
          <a:p>
            <a:pPr algn="ctr"/>
            <a:r>
              <a:rPr lang="ja-JP" altLang="en-US" sz="1600" b="1" dirty="0"/>
              <a:t>コロナ禍における</a:t>
            </a:r>
            <a:endParaRPr lang="en-US" altLang="ja-JP" sz="1600" b="1" dirty="0"/>
          </a:p>
          <a:p>
            <a:pPr algn="ctr"/>
            <a:r>
              <a:rPr lang="ja-JP" altLang="en-US" sz="1600" b="1" dirty="0"/>
              <a:t>両親の面会のタイミングの制限の有無</a:t>
            </a:r>
          </a:p>
        </p:txBody>
      </p:sp>
      <p:graphicFrame>
        <p:nvGraphicFramePr>
          <p:cNvPr id="8" name="グラフ 7"/>
          <p:cNvGraphicFramePr>
            <a:graphicFrameLocks/>
          </p:cNvGraphicFramePr>
          <p:nvPr/>
        </p:nvGraphicFramePr>
        <p:xfrm>
          <a:off x="6455738" y="1337648"/>
          <a:ext cx="4086959" cy="3914645"/>
        </p:xfrm>
        <a:graphic>
          <a:graphicData uri="http://schemas.openxmlformats.org/drawingml/2006/chart">
            <c:chart xmlns:c="http://schemas.openxmlformats.org/drawingml/2006/chart" xmlns:r="http://schemas.openxmlformats.org/officeDocument/2006/relationships" r:id="rId4"/>
          </a:graphicData>
        </a:graphic>
      </p:graphicFrame>
      <p:sp>
        <p:nvSpPr>
          <p:cNvPr id="9" name="正方形/長方形 8"/>
          <p:cNvSpPr/>
          <p:nvPr/>
        </p:nvSpPr>
        <p:spPr>
          <a:xfrm>
            <a:off x="6440606" y="5222034"/>
            <a:ext cx="4263906" cy="830997"/>
          </a:xfrm>
          <a:prstGeom prst="rect">
            <a:avLst/>
          </a:prstGeom>
        </p:spPr>
        <p:txBody>
          <a:bodyPr wrap="square">
            <a:spAutoFit/>
          </a:bodyPr>
          <a:lstStyle/>
          <a:p>
            <a:r>
              <a:rPr lang="ja-JP" altLang="en-US" sz="1600" b="1" dirty="0"/>
              <a:t>コロナ禍で「制限あり」と回答があった施設のうち、面会可能であるタイミングの内容</a:t>
            </a:r>
            <a:endParaRPr lang="en-US" altLang="ja-JP" sz="1600" b="1" dirty="0"/>
          </a:p>
          <a:p>
            <a:r>
              <a:rPr lang="ja-JP" altLang="en-US" sz="1600" b="1" dirty="0"/>
              <a:t>（複数回答）</a:t>
            </a:r>
          </a:p>
        </p:txBody>
      </p:sp>
      <p:graphicFrame>
        <p:nvGraphicFramePr>
          <p:cNvPr id="12" name="グラフ 11"/>
          <p:cNvGraphicFramePr>
            <a:graphicFrameLocks/>
          </p:cNvGraphicFramePr>
          <p:nvPr/>
        </p:nvGraphicFramePr>
        <p:xfrm>
          <a:off x="1562762" y="1371379"/>
          <a:ext cx="4441072" cy="3569412"/>
        </p:xfrm>
        <a:graphic>
          <a:graphicData uri="http://schemas.openxmlformats.org/drawingml/2006/chart">
            <c:chart xmlns:c="http://schemas.openxmlformats.org/drawingml/2006/chart" xmlns:r="http://schemas.openxmlformats.org/officeDocument/2006/relationships" r:id="rId5"/>
          </a:graphicData>
        </a:graphic>
      </p:graphicFrame>
      <p:sp>
        <p:nvSpPr>
          <p:cNvPr id="10" name="角丸四角形 9"/>
          <p:cNvSpPr/>
          <p:nvPr/>
        </p:nvSpPr>
        <p:spPr bwMode="auto">
          <a:xfrm>
            <a:off x="4880193" y="2342479"/>
            <a:ext cx="877330" cy="575343"/>
          </a:xfrm>
          <a:prstGeom prst="roundRect">
            <a:avLst/>
          </a:prstGeom>
          <a:noFill/>
          <a:ln w="38100">
            <a:solidFill>
              <a:srgbClr val="00B0F0"/>
            </a:solidFill>
            <a:prstDash val="dash"/>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just">
              <a:lnSpc>
                <a:spcPct val="140000"/>
              </a:lnSpc>
              <a:spcBef>
                <a:spcPct val="0"/>
              </a:spcBef>
              <a:spcAft>
                <a:spcPts val="600"/>
              </a:spcAft>
            </a:pPr>
            <a:endParaRPr lang="ja-JP" altLang="en-US" sz="1600" dirty="0">
              <a:solidFill>
                <a:srgbClr val="4D4D4D"/>
              </a:solidFill>
              <a:latin typeface="メイリオ" pitchFamily="50" charset="-128"/>
              <a:ea typeface="メイリオ" pitchFamily="50" charset="-128"/>
              <a:cs typeface="メイリオ" pitchFamily="50" charset="-128"/>
            </a:endParaRPr>
          </a:p>
        </p:txBody>
      </p:sp>
      <p:sp>
        <p:nvSpPr>
          <p:cNvPr id="11" name="角丸四角形 10"/>
          <p:cNvSpPr/>
          <p:nvPr/>
        </p:nvSpPr>
        <p:spPr bwMode="auto">
          <a:xfrm>
            <a:off x="3870961" y="3601250"/>
            <a:ext cx="2117742" cy="575343"/>
          </a:xfrm>
          <a:prstGeom prst="roundRect">
            <a:avLst/>
          </a:prstGeom>
          <a:noFill/>
          <a:ln w="38100">
            <a:solidFill>
              <a:srgbClr val="00B0F0"/>
            </a:solidFill>
            <a:prstDash val="dash"/>
          </a:ln>
          <a:effectLst/>
        </p:spPr>
        <p:txBody>
          <a:bodyPr rot="0" spcFirstLastPara="0" vertOverflow="overflow" horzOverflow="overflow" vert="horz" wrap="square" lIns="108000" tIns="108000" rIns="108000" bIns="90000" numCol="1" spcCol="0" rtlCol="0" fromWordArt="0" anchor="ctr" anchorCtr="0" forceAA="0" compatLnSpc="1">
            <a:prstTxWarp prst="textNoShape">
              <a:avLst/>
            </a:prstTxWarp>
            <a:spAutoFit/>
          </a:bodyPr>
          <a:lstStyle/>
          <a:p>
            <a:pPr algn="just">
              <a:lnSpc>
                <a:spcPct val="140000"/>
              </a:lnSpc>
              <a:spcBef>
                <a:spcPct val="0"/>
              </a:spcBef>
              <a:spcAft>
                <a:spcPts val="600"/>
              </a:spcAft>
            </a:pPr>
            <a:endParaRPr lang="ja-JP" altLang="en-US" sz="1600" dirty="0">
              <a:solidFill>
                <a:srgbClr val="4D4D4D"/>
              </a:solidFill>
              <a:latin typeface="メイリオ" pitchFamily="50" charset="-128"/>
              <a:ea typeface="メイリオ" pitchFamily="50" charset="-128"/>
              <a:cs typeface="メイリオ" pitchFamily="50" charset="-128"/>
            </a:endParaRPr>
          </a:p>
        </p:txBody>
      </p:sp>
      <p:sp>
        <p:nvSpPr>
          <p:cNvPr id="13" name="テキスト ボックス 12"/>
          <p:cNvSpPr txBox="1"/>
          <p:nvPr/>
        </p:nvSpPr>
        <p:spPr>
          <a:xfrm>
            <a:off x="10278115" y="1546895"/>
            <a:ext cx="603344" cy="246221"/>
          </a:xfrm>
          <a:prstGeom prst="rect">
            <a:avLst/>
          </a:prstGeom>
          <a:noFill/>
        </p:spPr>
        <p:txBody>
          <a:bodyPr wrap="square" rtlCol="0">
            <a:spAutoFit/>
          </a:bodyPr>
          <a:lstStyle/>
          <a:p>
            <a:r>
              <a:rPr lang="en-US" altLang="ja-JP" sz="1000" dirty="0"/>
              <a:t>(</a:t>
            </a:r>
            <a:r>
              <a:rPr lang="ja-JP" altLang="en-US" sz="1000" dirty="0"/>
              <a:t>施設</a:t>
            </a:r>
            <a:r>
              <a:rPr lang="en-US" altLang="ja-JP" sz="1000" dirty="0"/>
              <a:t>)</a:t>
            </a:r>
            <a:endParaRPr lang="ja-JP" altLang="en-US" sz="1000" dirty="0"/>
          </a:p>
        </p:txBody>
      </p:sp>
      <p:sp>
        <p:nvSpPr>
          <p:cNvPr id="5" name="吹き出し: 角を丸めた四角形 4">
            <a:extLst>
              <a:ext uri="{FF2B5EF4-FFF2-40B4-BE49-F238E27FC236}">
                <a16:creationId xmlns:a16="http://schemas.microsoft.com/office/drawing/2014/main" id="{85647314-8783-D7A8-7462-3F7FAC2F85D7}"/>
              </a:ext>
            </a:extLst>
          </p:cNvPr>
          <p:cNvSpPr/>
          <p:nvPr/>
        </p:nvSpPr>
        <p:spPr>
          <a:xfrm>
            <a:off x="10453334" y="2020895"/>
            <a:ext cx="1380792" cy="1218509"/>
          </a:xfrm>
          <a:prstGeom prst="wedgeRoundRectCallout">
            <a:avLst>
              <a:gd name="adj1" fmla="val -109908"/>
              <a:gd name="adj2" fmla="val 24777"/>
              <a:gd name="adj3" fmla="val 16667"/>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お父さんは育児に参加しなくてもよい？</a:t>
            </a:r>
          </a:p>
        </p:txBody>
      </p:sp>
    </p:spTree>
    <p:custDataLst>
      <p:tags r:id="rId1"/>
    </p:custDataLst>
    <p:extLst>
      <p:ext uri="{BB962C8B-B14F-4D97-AF65-F5344CB8AC3E}">
        <p14:creationId xmlns:p14="http://schemas.microsoft.com/office/powerpoint/2010/main" val="1832935791"/>
      </p:ext>
    </p:extLst>
  </p:cSld>
  <p:clrMapOvr>
    <a:masterClrMapping/>
  </p:clrMapOvr>
  <mc:AlternateContent xmlns:mc="http://schemas.openxmlformats.org/markup-compatibility/2006" xmlns:p14="http://schemas.microsoft.com/office/powerpoint/2010/main">
    <mc:Choice Requires="p14">
      <p:transition spd="slow" p14:dur="2000" advTm="35165"/>
    </mc:Choice>
    <mc:Fallback xmlns="">
      <p:transition spd="slow" advTm="3516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634C81-9E40-18A7-1B35-BA088ABFCCE0}"/>
              </a:ext>
            </a:extLst>
          </p:cNvPr>
          <p:cNvSpPr txBox="1"/>
          <p:nvPr/>
        </p:nvSpPr>
        <p:spPr>
          <a:xfrm>
            <a:off x="2156460" y="507496"/>
            <a:ext cx="5724644" cy="6001643"/>
          </a:xfrm>
          <a:prstGeom prst="rect">
            <a:avLst/>
          </a:prstGeom>
          <a:noFill/>
        </p:spPr>
        <p:txBody>
          <a:bodyPr wrap="none" rtlCol="0">
            <a:spAutoFit/>
          </a:bodyPr>
          <a:lstStyle/>
          <a:p>
            <a:endParaRPr kumimoji="1" lang="en-US" altLang="ja-JP" sz="2400" dirty="0">
              <a:effectLst>
                <a:outerShdw blurRad="38100" dist="38100" dir="2700000" algn="tl">
                  <a:srgbClr val="000000">
                    <a:alpha val="43137"/>
                  </a:srgbClr>
                </a:outerShdw>
              </a:effectLst>
            </a:endParaRPr>
          </a:p>
          <a:p>
            <a:endParaRPr lang="en-US" altLang="ja-JP" sz="2400" dirty="0">
              <a:effectLst>
                <a:outerShdw blurRad="38100" dist="38100" dir="2700000" algn="tl">
                  <a:srgbClr val="000000">
                    <a:alpha val="43137"/>
                  </a:srgbClr>
                </a:outerShdw>
              </a:effectLst>
            </a:endParaRPr>
          </a:p>
          <a:p>
            <a:r>
              <a:rPr kumimoji="1" lang="ja-JP" altLang="en-US" sz="2400" dirty="0">
                <a:effectLst>
                  <a:outerShdw blurRad="38100" dist="38100" dir="2700000" algn="tl">
                    <a:srgbClr val="000000">
                      <a:alpha val="43137"/>
                    </a:srgbClr>
                  </a:outerShdw>
                </a:effectLst>
              </a:rPr>
              <a:t>この調査からみえてくるものって？</a:t>
            </a:r>
            <a:endParaRPr kumimoji="1" lang="en-US" altLang="ja-JP" sz="2400" dirty="0">
              <a:effectLst>
                <a:outerShdw blurRad="38100" dist="38100" dir="2700000" algn="tl">
                  <a:srgbClr val="000000">
                    <a:alpha val="43137"/>
                  </a:srgbClr>
                </a:outerShdw>
              </a:effectLst>
            </a:endParaRPr>
          </a:p>
          <a:p>
            <a:r>
              <a:rPr lang="ja-JP" altLang="en-US" sz="2400" dirty="0">
                <a:effectLst>
                  <a:outerShdw blurRad="38100" dist="38100" dir="2700000" algn="tl">
                    <a:srgbClr val="000000">
                      <a:alpha val="43137"/>
                    </a:srgbClr>
                  </a:outerShdw>
                </a:effectLst>
              </a:rPr>
              <a:t>　　</a:t>
            </a:r>
            <a:endParaRPr lang="en-US" altLang="ja-JP" sz="2400" dirty="0">
              <a:effectLst>
                <a:outerShdw blurRad="38100" dist="38100" dir="2700000" algn="tl">
                  <a:srgbClr val="000000">
                    <a:alpha val="43137"/>
                  </a:srgbClr>
                </a:outerShdw>
              </a:effectLst>
            </a:endParaRPr>
          </a:p>
          <a:p>
            <a:r>
              <a:rPr lang="ja-JP" altLang="en-US" sz="2400" dirty="0">
                <a:effectLst>
                  <a:outerShdw blurRad="38100" dist="38100" dir="2700000" algn="tl">
                    <a:srgbClr val="000000">
                      <a:alpha val="43137"/>
                    </a:srgbClr>
                  </a:outerShdw>
                </a:effectLst>
              </a:rPr>
              <a:t>　　育児は母親が主体？</a:t>
            </a:r>
            <a:endParaRPr lang="en-US" altLang="ja-JP" sz="2400" dirty="0">
              <a:effectLst>
                <a:outerShdw blurRad="38100" dist="38100" dir="2700000" algn="tl">
                  <a:srgbClr val="000000">
                    <a:alpha val="43137"/>
                  </a:srgbClr>
                </a:outerShdw>
              </a:effectLst>
            </a:endParaRPr>
          </a:p>
          <a:p>
            <a:r>
              <a:rPr lang="ja-JP" altLang="en-US" sz="2400" dirty="0">
                <a:effectLst>
                  <a:outerShdw blurRad="38100" dist="38100" dir="2700000" algn="tl">
                    <a:srgbClr val="000000">
                      <a:alpha val="43137"/>
                    </a:srgbClr>
                  </a:outerShdw>
                </a:effectLst>
              </a:rPr>
              <a:t>　　</a:t>
            </a:r>
            <a:r>
              <a:rPr lang="en-US" altLang="ja-JP" sz="2400" dirty="0">
                <a:effectLst>
                  <a:outerShdw blurRad="38100" dist="38100" dir="2700000" algn="tl">
                    <a:srgbClr val="000000">
                      <a:alpha val="43137"/>
                    </a:srgbClr>
                  </a:outerShdw>
                </a:effectLst>
              </a:rPr>
              <a:t>Being</a:t>
            </a:r>
            <a:r>
              <a:rPr lang="ja-JP" altLang="en-US" sz="2400" dirty="0">
                <a:effectLst>
                  <a:outerShdw blurRad="38100" dist="38100" dir="2700000" algn="tl">
                    <a:srgbClr val="000000">
                      <a:alpha val="43137"/>
                    </a:srgbClr>
                  </a:outerShdw>
                </a:effectLst>
              </a:rPr>
              <a:t>　より　</a:t>
            </a:r>
            <a:r>
              <a:rPr lang="en-US" altLang="ja-JP" sz="2400" dirty="0">
                <a:effectLst>
                  <a:outerShdw blurRad="38100" dist="38100" dir="2700000" algn="tl">
                    <a:srgbClr val="000000">
                      <a:alpha val="43137"/>
                    </a:srgbClr>
                  </a:outerShdw>
                </a:effectLst>
              </a:rPr>
              <a:t>Doing</a:t>
            </a:r>
            <a:r>
              <a:rPr lang="ja-JP" altLang="en-US" sz="2400" dirty="0">
                <a:effectLst>
                  <a:outerShdw blurRad="38100" dist="38100" dir="2700000" algn="tl">
                    <a:srgbClr val="000000">
                      <a:alpha val="43137"/>
                    </a:srgbClr>
                  </a:outerShdw>
                </a:effectLst>
              </a:rPr>
              <a:t>を優先？</a:t>
            </a:r>
            <a:endParaRPr kumimoji="1" lang="en-US" altLang="ja-JP" sz="2400" dirty="0">
              <a:effectLst>
                <a:outerShdw blurRad="38100" dist="38100" dir="2700000" algn="tl">
                  <a:srgbClr val="000000">
                    <a:alpha val="43137"/>
                  </a:srgbClr>
                </a:outerShdw>
              </a:effectLst>
            </a:endParaRPr>
          </a:p>
          <a:p>
            <a:endParaRPr lang="en-US" altLang="ja-JP" sz="2400" dirty="0">
              <a:effectLst>
                <a:outerShdw blurRad="38100" dist="38100" dir="2700000" algn="tl">
                  <a:srgbClr val="000000">
                    <a:alpha val="43137"/>
                  </a:srgbClr>
                </a:outerShdw>
              </a:effectLst>
            </a:endParaRPr>
          </a:p>
          <a:p>
            <a:endParaRPr lang="en-US" altLang="ja-JP" sz="2400" dirty="0"/>
          </a:p>
          <a:p>
            <a:r>
              <a:rPr lang="ja-JP" altLang="en-US" sz="2400" dirty="0">
                <a:effectLst>
                  <a:outerShdw blurRad="38100" dist="38100" dir="2700000" algn="tl">
                    <a:srgbClr val="000000">
                      <a:alpha val="43137"/>
                    </a:srgbClr>
                  </a:outerShdw>
                </a:effectLst>
              </a:rPr>
              <a:t>　　</a:t>
            </a:r>
            <a:endParaRPr lang="en-US" altLang="ja-JP" sz="2400" dirty="0">
              <a:effectLst>
                <a:outerShdw blurRad="38100" dist="38100" dir="2700000" algn="tl">
                  <a:srgbClr val="000000">
                    <a:alpha val="43137"/>
                  </a:srgbClr>
                </a:outerShdw>
              </a:effectLst>
            </a:endParaRPr>
          </a:p>
          <a:p>
            <a:r>
              <a:rPr kumimoji="1" lang="ja-JP" altLang="en-US" sz="2400" dirty="0">
                <a:effectLst>
                  <a:outerShdw blurRad="38100" dist="38100" dir="2700000" algn="tl">
                    <a:srgbClr val="000000">
                      <a:alpha val="43137"/>
                    </a:srgbClr>
                  </a:outerShdw>
                </a:effectLst>
              </a:rPr>
              <a:t>　</a:t>
            </a:r>
            <a:endParaRPr kumimoji="1" lang="en-US" altLang="ja-JP" sz="2400" dirty="0">
              <a:effectLst>
                <a:outerShdw blurRad="38100" dist="38100" dir="2700000" algn="tl">
                  <a:srgbClr val="000000">
                    <a:alpha val="43137"/>
                  </a:srgbClr>
                </a:outerShdw>
              </a:effectLst>
            </a:endParaRPr>
          </a:p>
          <a:p>
            <a:r>
              <a:rPr kumimoji="1" lang="ja-JP" altLang="en-US" sz="2400" dirty="0">
                <a:effectLst>
                  <a:outerShdw blurRad="38100" dist="38100" dir="2700000" algn="tl">
                    <a:srgbClr val="000000">
                      <a:alpha val="43137"/>
                    </a:srgbClr>
                  </a:outerShdw>
                </a:effectLst>
              </a:rPr>
              <a:t>　感染リスクの中、病院全体が面会制限</a:t>
            </a:r>
            <a:endParaRPr kumimoji="1" lang="en-US" altLang="ja-JP" sz="2400" dirty="0">
              <a:effectLst>
                <a:outerShdw blurRad="38100" dist="38100" dir="2700000" algn="tl">
                  <a:srgbClr val="000000">
                    <a:alpha val="43137"/>
                  </a:srgbClr>
                </a:outerShdw>
              </a:effectLst>
            </a:endParaRPr>
          </a:p>
          <a:p>
            <a:r>
              <a:rPr lang="ja-JP" altLang="en-US" sz="2400" dirty="0">
                <a:effectLst>
                  <a:outerShdw blurRad="38100" dist="38100" dir="2700000" algn="tl">
                    <a:srgbClr val="000000">
                      <a:alpha val="43137"/>
                    </a:srgbClr>
                  </a:outerShdw>
                </a:effectLst>
              </a:rPr>
              <a:t>　　　</a:t>
            </a:r>
            <a:r>
              <a:rPr kumimoji="1" lang="ja-JP" altLang="en-US" sz="2400" dirty="0">
                <a:effectLst>
                  <a:outerShdw blurRad="38100" dist="38100" dir="2700000" algn="tl">
                    <a:srgbClr val="000000">
                      <a:alpha val="43137"/>
                    </a:srgbClr>
                  </a:outerShdw>
                </a:effectLst>
              </a:rPr>
              <a:t>をおこな</a:t>
            </a:r>
            <a:r>
              <a:rPr lang="ja-JP" altLang="en-US" sz="2400" dirty="0">
                <a:effectLst>
                  <a:outerShdw blurRad="38100" dist="38100" dir="2700000" algn="tl">
                    <a:srgbClr val="000000">
                      <a:alpha val="43137"/>
                    </a:srgbClr>
                  </a:outerShdw>
                </a:effectLst>
              </a:rPr>
              <a:t>っている状況下で、</a:t>
            </a:r>
            <a:endParaRPr lang="en-US" altLang="ja-JP" sz="2400" dirty="0">
              <a:effectLst>
                <a:outerShdw blurRad="38100" dist="38100" dir="2700000" algn="tl">
                  <a:srgbClr val="000000">
                    <a:alpha val="43137"/>
                  </a:srgbClr>
                </a:outerShdw>
              </a:effectLst>
            </a:endParaRPr>
          </a:p>
          <a:p>
            <a:r>
              <a:rPr lang="ja-JP" altLang="en-US" sz="2400" dirty="0">
                <a:effectLst>
                  <a:outerShdw blurRad="38100" dist="38100" dir="2700000" algn="tl">
                    <a:srgbClr val="000000">
                      <a:alpha val="43137"/>
                    </a:srgbClr>
                  </a:outerShdw>
                </a:effectLst>
              </a:rPr>
              <a:t>　周産期医療で面会を維持することの</a:t>
            </a:r>
            <a:endParaRPr lang="en-US" altLang="ja-JP" sz="2400" dirty="0">
              <a:effectLst>
                <a:outerShdw blurRad="38100" dist="38100" dir="2700000" algn="tl">
                  <a:srgbClr val="000000">
                    <a:alpha val="43137"/>
                  </a:srgbClr>
                </a:outerShdw>
              </a:effectLst>
            </a:endParaRPr>
          </a:p>
          <a:p>
            <a:r>
              <a:rPr lang="ja-JP" altLang="en-US" sz="2400" dirty="0">
                <a:effectLst>
                  <a:outerShdw blurRad="38100" dist="38100" dir="2700000" algn="tl">
                    <a:srgbClr val="000000">
                      <a:alpha val="43137"/>
                    </a:srgbClr>
                  </a:outerShdw>
                </a:effectLst>
              </a:rPr>
              <a:t>　　　　　意味が問われた</a:t>
            </a:r>
            <a:endParaRPr lang="en-US" altLang="ja-JP" sz="2400" dirty="0">
              <a:effectLst>
                <a:outerShdw blurRad="38100" dist="38100" dir="2700000" algn="tl">
                  <a:srgbClr val="000000">
                    <a:alpha val="43137"/>
                  </a:srgbClr>
                </a:outerShdw>
              </a:effectLst>
            </a:endParaRPr>
          </a:p>
          <a:p>
            <a:endParaRPr kumimoji="1" lang="en-US" altLang="ja-JP" sz="2400" dirty="0">
              <a:effectLst>
                <a:outerShdw blurRad="38100" dist="38100" dir="2700000" algn="tl">
                  <a:srgbClr val="000000">
                    <a:alpha val="43137"/>
                  </a:srgbClr>
                </a:outerShdw>
              </a:effectLst>
            </a:endParaRPr>
          </a:p>
          <a:p>
            <a:r>
              <a:rPr lang="ja-JP" altLang="en-US" sz="2400" dirty="0">
                <a:effectLst>
                  <a:outerShdw blurRad="38100" dist="38100" dir="2700000" algn="tl">
                    <a:srgbClr val="000000">
                      <a:alpha val="43137"/>
                    </a:srgbClr>
                  </a:outerShdw>
                </a:effectLst>
              </a:rPr>
              <a:t>　　　</a:t>
            </a:r>
            <a:endParaRPr kumimoji="1" lang="ja-JP" altLang="en-US" sz="2400" dirty="0">
              <a:effectLst>
                <a:outerShdw blurRad="38100" dist="38100" dir="2700000" algn="tl">
                  <a:srgbClr val="000000">
                    <a:alpha val="43137"/>
                  </a:srgbClr>
                </a:outerShdw>
              </a:effectLst>
            </a:endParaRPr>
          </a:p>
        </p:txBody>
      </p:sp>
      <p:sp>
        <p:nvSpPr>
          <p:cNvPr id="5" name="吹き出し: 角を丸めた四角形 4">
            <a:extLst>
              <a:ext uri="{FF2B5EF4-FFF2-40B4-BE49-F238E27FC236}">
                <a16:creationId xmlns:a16="http://schemas.microsoft.com/office/drawing/2014/main" id="{875B657E-8A2D-A819-396D-6BD0E1FCD7CC}"/>
              </a:ext>
            </a:extLst>
          </p:cNvPr>
          <p:cNvSpPr/>
          <p:nvPr/>
        </p:nvSpPr>
        <p:spPr>
          <a:xfrm>
            <a:off x="8925636" y="1105468"/>
            <a:ext cx="2606722" cy="1187355"/>
          </a:xfrm>
          <a:prstGeom prst="wedgeRoundRectCallout">
            <a:avLst>
              <a:gd name="adj1" fmla="val -103032"/>
              <a:gd name="adj2" fmla="val 5675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アンコンシャス</a:t>
            </a:r>
            <a:endParaRPr kumimoji="1" lang="en-US" altLang="ja-JP" dirty="0"/>
          </a:p>
          <a:p>
            <a:pPr algn="ctr"/>
            <a:r>
              <a:rPr lang="ja-JP" altLang="en-US" dirty="0"/>
              <a:t>バイアス？</a:t>
            </a:r>
            <a:endParaRPr kumimoji="1" lang="ja-JP" altLang="en-US" dirty="0"/>
          </a:p>
        </p:txBody>
      </p:sp>
      <p:sp>
        <p:nvSpPr>
          <p:cNvPr id="7" name="矢印: 右 6">
            <a:extLst>
              <a:ext uri="{FF2B5EF4-FFF2-40B4-BE49-F238E27FC236}">
                <a16:creationId xmlns:a16="http://schemas.microsoft.com/office/drawing/2014/main" id="{4ABCDC08-C095-72E3-7B19-52E5A7218EC5}"/>
              </a:ext>
            </a:extLst>
          </p:cNvPr>
          <p:cNvSpPr/>
          <p:nvPr/>
        </p:nvSpPr>
        <p:spPr>
          <a:xfrm rot="5400000">
            <a:off x="4271863" y="3258403"/>
            <a:ext cx="559558" cy="34119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吹き出し: 角を丸めた四角形 7">
            <a:extLst>
              <a:ext uri="{FF2B5EF4-FFF2-40B4-BE49-F238E27FC236}">
                <a16:creationId xmlns:a16="http://schemas.microsoft.com/office/drawing/2014/main" id="{E4799327-F8F8-C276-80CF-59322E72AD7D}"/>
              </a:ext>
            </a:extLst>
          </p:cNvPr>
          <p:cNvSpPr/>
          <p:nvPr/>
        </p:nvSpPr>
        <p:spPr>
          <a:xfrm>
            <a:off x="8925636" y="4565178"/>
            <a:ext cx="2606723" cy="1132765"/>
          </a:xfrm>
          <a:prstGeom prst="wedgeRoundRectCallout">
            <a:avLst>
              <a:gd name="adj1" fmla="val -94104"/>
              <a:gd name="adj2" fmla="val -4954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海外の認識との差？</a:t>
            </a:r>
          </a:p>
        </p:txBody>
      </p:sp>
    </p:spTree>
    <p:extLst>
      <p:ext uri="{BB962C8B-B14F-4D97-AF65-F5344CB8AC3E}">
        <p14:creationId xmlns:p14="http://schemas.microsoft.com/office/powerpoint/2010/main" val="520896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3CE5203E-F2D1-469A-A50E-9C665421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 name="Rectangle 29">
            <a:extLst>
              <a:ext uri="{FF2B5EF4-FFF2-40B4-BE49-F238E27FC236}">
                <a16:creationId xmlns:a16="http://schemas.microsoft.com/office/drawing/2014/main" id="{9080D120-BD54-46E1-BA37-82F5E8089E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24590" y="633619"/>
            <a:ext cx="5457817" cy="5495925"/>
          </a:xfrm>
          <a:prstGeom prst="rect">
            <a:avLst/>
          </a:prstGeom>
          <a:ln w="9525">
            <a:solidFill>
              <a:srgbClr val="DEDEDE"/>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2" name="Rectangle 31">
            <a:extLst>
              <a:ext uri="{FF2B5EF4-FFF2-40B4-BE49-F238E27FC236}">
                <a16:creationId xmlns:a16="http://schemas.microsoft.com/office/drawing/2014/main" id="{81D83946-74FA-498A-AC80-9926F041B5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0582" y="118561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4" name="Rectangle 33">
            <a:extLst>
              <a:ext uri="{FF2B5EF4-FFF2-40B4-BE49-F238E27FC236}">
                <a16:creationId xmlns:a16="http://schemas.microsoft.com/office/drawing/2014/main" id="{5060D983-8B52-443A-8183-2A1DE0561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92473" y="2185416"/>
            <a:ext cx="4446484" cy="9144"/>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テキスト ボックス 1">
            <a:extLst>
              <a:ext uri="{FF2B5EF4-FFF2-40B4-BE49-F238E27FC236}">
                <a16:creationId xmlns:a16="http://schemas.microsoft.com/office/drawing/2014/main" id="{457EF286-414B-A7C0-B188-4A6A6732C189}"/>
              </a:ext>
            </a:extLst>
          </p:cNvPr>
          <p:cNvSpPr txBox="1"/>
          <p:nvPr/>
        </p:nvSpPr>
        <p:spPr>
          <a:xfrm>
            <a:off x="6756262" y="2368296"/>
            <a:ext cx="5042583" cy="3502152"/>
          </a:xfrm>
          <a:prstGeom prst="rect">
            <a:avLst/>
          </a:prstGeom>
        </p:spPr>
        <p:txBody>
          <a:bodyPr vert="horz" lIns="91440" tIns="45720" rIns="91440" bIns="45720" rtlCol="0">
            <a:normAutofit fontScale="92500"/>
          </a:bodyPr>
          <a:lstStyle/>
          <a:p>
            <a:pPr>
              <a:lnSpc>
                <a:spcPct val="90000"/>
              </a:lnSpc>
              <a:spcAft>
                <a:spcPts val="600"/>
              </a:spcAft>
            </a:pPr>
            <a:endParaRPr lang="en-US" altLang="ja-JP" sz="2400" dirty="0"/>
          </a:p>
          <a:p>
            <a:pPr>
              <a:lnSpc>
                <a:spcPct val="90000"/>
              </a:lnSpc>
              <a:spcAft>
                <a:spcPts val="600"/>
              </a:spcAft>
            </a:pPr>
            <a:r>
              <a:rPr kumimoji="1" lang="ja-JP" altLang="en-US" sz="2400" dirty="0"/>
              <a:t>　　　　　子どもにとって</a:t>
            </a:r>
            <a:endParaRPr kumimoji="1" lang="en-US" altLang="ja-JP" sz="2400" dirty="0"/>
          </a:p>
          <a:p>
            <a:pPr>
              <a:lnSpc>
                <a:spcPct val="90000"/>
              </a:lnSpc>
              <a:spcAft>
                <a:spcPts val="600"/>
              </a:spcAft>
            </a:pPr>
            <a:r>
              <a:rPr lang="ja-JP" altLang="en-US" sz="2400" dirty="0"/>
              <a:t>　</a:t>
            </a:r>
            <a:endParaRPr lang="en-US" altLang="ja-JP" sz="2400" dirty="0"/>
          </a:p>
          <a:p>
            <a:pPr>
              <a:lnSpc>
                <a:spcPct val="90000"/>
              </a:lnSpc>
              <a:spcAft>
                <a:spcPts val="600"/>
              </a:spcAft>
            </a:pPr>
            <a:r>
              <a:rPr kumimoji="1" lang="ja-JP" altLang="en-US" sz="2400" dirty="0"/>
              <a:t>　　　　　家族にとって</a:t>
            </a:r>
            <a:endParaRPr kumimoji="1" lang="en-US" altLang="ja-JP" sz="2400" dirty="0"/>
          </a:p>
          <a:p>
            <a:pPr>
              <a:lnSpc>
                <a:spcPct val="90000"/>
              </a:lnSpc>
              <a:spcAft>
                <a:spcPts val="600"/>
              </a:spcAft>
            </a:pPr>
            <a:endParaRPr lang="en-US" altLang="ja-JP" sz="2400" dirty="0"/>
          </a:p>
          <a:p>
            <a:pPr>
              <a:lnSpc>
                <a:spcPct val="90000"/>
              </a:lnSpc>
              <a:spcAft>
                <a:spcPts val="600"/>
              </a:spcAft>
            </a:pPr>
            <a:r>
              <a:rPr kumimoji="1" lang="ja-JP" altLang="en-US" sz="2400" dirty="0"/>
              <a:t>　　　　　スタッフにとって</a:t>
            </a:r>
            <a:endParaRPr kumimoji="1" lang="en-US" altLang="ja-JP" sz="2400" dirty="0"/>
          </a:p>
          <a:p>
            <a:pPr>
              <a:lnSpc>
                <a:spcPct val="90000"/>
              </a:lnSpc>
              <a:spcAft>
                <a:spcPts val="600"/>
              </a:spcAft>
            </a:pPr>
            <a:endParaRPr lang="en-US" altLang="ja-JP" sz="2400" dirty="0"/>
          </a:p>
          <a:p>
            <a:pPr>
              <a:lnSpc>
                <a:spcPct val="90000"/>
              </a:lnSpc>
              <a:spcAft>
                <a:spcPts val="600"/>
              </a:spcAft>
            </a:pPr>
            <a:r>
              <a:rPr kumimoji="1" lang="ja-JP" altLang="en-US" sz="2400" dirty="0"/>
              <a:t>周産期医療での面会やケアに</a:t>
            </a:r>
            <a:endParaRPr kumimoji="1" lang="en-US" altLang="ja-JP" sz="2400" dirty="0"/>
          </a:p>
          <a:p>
            <a:pPr>
              <a:lnSpc>
                <a:spcPct val="90000"/>
              </a:lnSpc>
              <a:spcAft>
                <a:spcPts val="600"/>
              </a:spcAft>
            </a:pPr>
            <a:r>
              <a:rPr kumimoji="1" lang="ja-JP" altLang="en-US" sz="2400" dirty="0"/>
              <a:t>家族が加わるということの意味は？</a:t>
            </a:r>
          </a:p>
        </p:txBody>
      </p:sp>
      <p:sp>
        <p:nvSpPr>
          <p:cNvPr id="12" name="テキスト ボックス 11">
            <a:extLst>
              <a:ext uri="{FF2B5EF4-FFF2-40B4-BE49-F238E27FC236}">
                <a16:creationId xmlns:a16="http://schemas.microsoft.com/office/drawing/2014/main" id="{2913D68D-E4EE-E1A1-2674-094E2CB54C65}"/>
              </a:ext>
            </a:extLst>
          </p:cNvPr>
          <p:cNvSpPr txBox="1"/>
          <p:nvPr/>
        </p:nvSpPr>
        <p:spPr>
          <a:xfrm>
            <a:off x="6539017" y="1295479"/>
            <a:ext cx="6093724" cy="484363"/>
          </a:xfrm>
          <a:prstGeom prst="rect">
            <a:avLst/>
          </a:prstGeom>
          <a:noFill/>
        </p:spPr>
        <p:txBody>
          <a:bodyPr wrap="square">
            <a:spAutoFit/>
          </a:bodyPr>
          <a:lstStyle/>
          <a:p>
            <a:pPr>
              <a:lnSpc>
                <a:spcPct val="90000"/>
              </a:lnSpc>
              <a:spcAft>
                <a:spcPts val="600"/>
              </a:spcAft>
            </a:pPr>
            <a:r>
              <a:rPr kumimoji="1" lang="ja-JP" altLang="en-US" sz="2800" dirty="0"/>
              <a:t>あためて・・・</a:t>
            </a:r>
            <a:endParaRPr kumimoji="1" lang="en-US" altLang="ja-JP" sz="2800" dirty="0"/>
          </a:p>
        </p:txBody>
      </p:sp>
      <p:sp>
        <p:nvSpPr>
          <p:cNvPr id="14" name="テキスト ボックス 13">
            <a:extLst>
              <a:ext uri="{FF2B5EF4-FFF2-40B4-BE49-F238E27FC236}">
                <a16:creationId xmlns:a16="http://schemas.microsoft.com/office/drawing/2014/main" id="{DD4C3C3D-7FFD-ACE7-8C0F-60267F79CB24}"/>
              </a:ext>
            </a:extLst>
          </p:cNvPr>
          <p:cNvSpPr txBox="1"/>
          <p:nvPr/>
        </p:nvSpPr>
        <p:spPr>
          <a:xfrm>
            <a:off x="3290011" y="5870448"/>
            <a:ext cx="3034579" cy="369332"/>
          </a:xfrm>
          <a:prstGeom prst="rect">
            <a:avLst/>
          </a:prstGeom>
          <a:noFill/>
        </p:spPr>
        <p:txBody>
          <a:bodyPr wrap="square" rtlCol="0">
            <a:spAutoFit/>
          </a:bodyPr>
          <a:lstStyle/>
          <a:p>
            <a:r>
              <a:rPr kumimoji="1" lang="ja-JP" altLang="en-US" dirty="0"/>
              <a:t>コロナ禍での</a:t>
            </a:r>
            <a:r>
              <a:rPr kumimoji="1" lang="en-US" altLang="ja-JP" dirty="0"/>
              <a:t>NBO</a:t>
            </a:r>
            <a:endParaRPr kumimoji="1" lang="ja-JP" altLang="en-US" dirty="0"/>
          </a:p>
        </p:txBody>
      </p:sp>
    </p:spTree>
    <p:extLst>
      <p:ext uri="{BB962C8B-B14F-4D97-AF65-F5344CB8AC3E}">
        <p14:creationId xmlns:p14="http://schemas.microsoft.com/office/powerpoint/2010/main" val="564937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3600" dirty="0">
                <a:latin typeface="ＭＳ Ｐゴシック" panose="020B0600070205080204" pitchFamily="50" charset="-128"/>
                <a:ea typeface="ＭＳ Ｐゴシック" panose="020B0600070205080204" pitchFamily="50" charset="-128"/>
              </a:rPr>
              <a:t>NICU</a:t>
            </a:r>
            <a:r>
              <a:rPr kumimoji="1" lang="ja-JP" altLang="en-US" sz="3600" dirty="0">
                <a:latin typeface="ＭＳ Ｐゴシック" panose="020B0600070205080204" pitchFamily="50" charset="-128"/>
                <a:ea typeface="ＭＳ Ｐゴシック" panose="020B0600070205080204" pitchFamily="50" charset="-128"/>
              </a:rPr>
              <a:t>に入院となるということ</a:t>
            </a:r>
          </a:p>
        </p:txBody>
      </p:sp>
      <p:sp>
        <p:nvSpPr>
          <p:cNvPr id="3" name="コンテンツ プレースホルダー 2"/>
          <p:cNvSpPr>
            <a:spLocks noGrp="1"/>
          </p:cNvSpPr>
          <p:nvPr>
            <p:ph idx="1"/>
          </p:nvPr>
        </p:nvSpPr>
        <p:spPr/>
        <p:txBody>
          <a:bodyPr>
            <a:normAutofit/>
          </a:bodyPr>
          <a:lstStyle/>
          <a:p>
            <a:r>
              <a:rPr lang="ja-JP" altLang="en-US" sz="2400" dirty="0">
                <a:latin typeface="ＭＳ Ｐゴシック" panose="020B0600070205080204" pitchFamily="50" charset="-128"/>
                <a:ea typeface="ＭＳ Ｐゴシック" panose="020B0600070205080204" pitchFamily="50" charset="-128"/>
              </a:rPr>
              <a:t>ＮＩＣＵ入院</a:t>
            </a: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安定化のための適切なかかわり　の　低刺激</a:t>
            </a: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kumimoji="1" lang="ja-JP" altLang="en-US" sz="2400" dirty="0">
                <a:latin typeface="ＭＳ Ｐゴシック" panose="020B0600070205080204" pitchFamily="50" charset="-128"/>
                <a:ea typeface="ＭＳ Ｐゴシック" panose="020B0600070205080204" pitchFamily="50" charset="-128"/>
              </a:rPr>
              <a:t>　　　光・音・痛みなど　　　　　　　　　　　　　過剰刺激</a:t>
            </a:r>
            <a:endParaRPr kumimoji="1" lang="en-US" altLang="ja-JP" sz="2400" dirty="0">
              <a:latin typeface="ＭＳ Ｐゴシック" panose="020B0600070205080204" pitchFamily="50" charset="-128"/>
              <a:ea typeface="ＭＳ Ｐゴシック" panose="020B0600070205080204" pitchFamily="50" charset="-128"/>
            </a:endParaRPr>
          </a:p>
          <a:p>
            <a:pPr marL="0" indent="0">
              <a:buNone/>
            </a:pP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kumimoji="1" lang="ja-JP" altLang="en-US" sz="2400" dirty="0">
                <a:latin typeface="ＭＳ Ｐゴシック" panose="020B0600070205080204" pitchFamily="50" charset="-128"/>
                <a:ea typeface="ＭＳ Ｐゴシック" panose="020B0600070205080204" pitchFamily="50" charset="-128"/>
              </a:rPr>
              <a:t>　　胎内とは異なる刺激に曝露</a:t>
            </a:r>
            <a:endParaRPr kumimoji="1" lang="en-US" altLang="ja-JP" sz="2400" dirty="0">
              <a:latin typeface="ＭＳ Ｐゴシック" panose="020B0600070205080204" pitchFamily="50" charset="-128"/>
              <a:ea typeface="ＭＳ Ｐゴシック" panose="020B0600070205080204"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未熟性が強く、自己調整能力が未発達</a:t>
            </a: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kumimoji="1" lang="ja-JP" altLang="en-US" sz="2400" dirty="0">
                <a:latin typeface="ＭＳ Ｐゴシック" panose="020B0600070205080204" pitchFamily="50" charset="-128"/>
                <a:ea typeface="ＭＳ Ｐゴシック" panose="020B0600070205080204" pitchFamily="50" charset="-128"/>
              </a:rPr>
              <a:t>　　　　</a:t>
            </a:r>
            <a:r>
              <a:rPr kumimoji="1" lang="en-US" altLang="ja-JP" sz="2400" dirty="0">
                <a:latin typeface="ＭＳ Ｐゴシック" panose="020B0600070205080204" pitchFamily="50" charset="-128"/>
                <a:ea typeface="ＭＳ Ｐゴシック" panose="020B0600070205080204" pitchFamily="50" charset="-128"/>
              </a:rPr>
              <a:t>-</a:t>
            </a:r>
            <a:r>
              <a:rPr kumimoji="1" lang="ja-JP" altLang="en-US" sz="2400" dirty="0">
                <a:latin typeface="ＭＳ Ｐゴシック" panose="020B0600070205080204" pitchFamily="50" charset="-128"/>
                <a:ea typeface="ＭＳ Ｐゴシック" panose="020B0600070205080204" pitchFamily="50" charset="-128"/>
              </a:rPr>
              <a:t>自律神経系・運動系・状態系・反応系</a:t>
            </a:r>
            <a:r>
              <a:rPr lang="en-US" altLang="ja-JP" sz="2400" dirty="0">
                <a:latin typeface="ＭＳ Ｐゴシック" panose="020B0600070205080204" pitchFamily="50" charset="-128"/>
                <a:ea typeface="ＭＳ Ｐゴシック" panose="020B0600070205080204" pitchFamily="50" charset="-128"/>
              </a:rPr>
              <a:t>-</a:t>
            </a:r>
            <a:endParaRPr kumimoji="1" lang="en-US" altLang="ja-JP" sz="2400" dirty="0">
              <a:latin typeface="ＭＳ Ｐゴシック" panose="020B0600070205080204" pitchFamily="50" charset="-128"/>
              <a:ea typeface="ＭＳ Ｐゴシック" panose="020B0600070205080204" pitchFamily="50" charset="-128"/>
            </a:endParaRPr>
          </a:p>
          <a:p>
            <a:pPr marL="0" indent="0">
              <a:buNone/>
            </a:pP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kumimoji="1" lang="ja-JP" altLang="en-US" sz="2400" dirty="0">
                <a:latin typeface="ＭＳ Ｐゴシック" panose="020B0600070205080204" pitchFamily="50" charset="-128"/>
                <a:ea typeface="ＭＳ Ｐゴシック" panose="020B0600070205080204" pitchFamily="50" charset="-128"/>
              </a:rPr>
              <a:t>　　修正在胎</a:t>
            </a:r>
            <a:r>
              <a:rPr kumimoji="1" lang="en-US" altLang="ja-JP" sz="2400" dirty="0">
                <a:latin typeface="ＭＳ Ｐゴシック" panose="020B0600070205080204" pitchFamily="50" charset="-128"/>
                <a:ea typeface="ＭＳ Ｐゴシック" panose="020B0600070205080204" pitchFamily="50" charset="-128"/>
              </a:rPr>
              <a:t>40</a:t>
            </a:r>
            <a:r>
              <a:rPr kumimoji="1" lang="ja-JP" altLang="en-US" sz="2400" dirty="0">
                <a:latin typeface="ＭＳ Ｐゴシック" panose="020B0600070205080204" pitchFamily="50" charset="-128"/>
                <a:ea typeface="ＭＳ Ｐゴシック" panose="020B0600070205080204" pitchFamily="50" charset="-128"/>
              </a:rPr>
              <a:t>週でも未熟性が観察される</a:t>
            </a:r>
          </a:p>
        </p:txBody>
      </p:sp>
      <p:pic>
        <p:nvPicPr>
          <p:cNvPr id="4" name="図 3"/>
          <p:cNvPicPr>
            <a:picLocks noChangeAspect="1"/>
          </p:cNvPicPr>
          <p:nvPr/>
        </p:nvPicPr>
        <p:blipFill>
          <a:blip r:embed="rId2"/>
          <a:stretch>
            <a:fillRect/>
          </a:stretch>
        </p:blipFill>
        <p:spPr>
          <a:xfrm>
            <a:off x="7687165" y="2031881"/>
            <a:ext cx="4025557" cy="3618291"/>
          </a:xfrm>
          <a:prstGeom prst="rect">
            <a:avLst/>
          </a:prstGeom>
        </p:spPr>
      </p:pic>
      <p:sp>
        <p:nvSpPr>
          <p:cNvPr id="5" name="テキスト ボックス 4">
            <a:extLst>
              <a:ext uri="{FF2B5EF4-FFF2-40B4-BE49-F238E27FC236}">
                <a16:creationId xmlns:a16="http://schemas.microsoft.com/office/drawing/2014/main" id="{BCD5FFB8-CDE3-ED22-965A-D0DC75656A39}"/>
              </a:ext>
            </a:extLst>
          </p:cNvPr>
          <p:cNvSpPr txBox="1"/>
          <p:nvPr/>
        </p:nvSpPr>
        <p:spPr>
          <a:xfrm>
            <a:off x="9801697" y="5728901"/>
            <a:ext cx="1731564" cy="369332"/>
          </a:xfrm>
          <a:prstGeom prst="rect">
            <a:avLst/>
          </a:prstGeom>
          <a:noFill/>
        </p:spPr>
        <p:txBody>
          <a:bodyPr wrap="none" rtlCol="0">
            <a:spAutoFit/>
          </a:bodyPr>
          <a:lstStyle/>
          <a:p>
            <a:r>
              <a:rPr kumimoji="1" lang="ja-JP" altLang="en-US" dirty="0"/>
              <a:t>（</a:t>
            </a:r>
            <a:r>
              <a:rPr kumimoji="1" lang="en-US" altLang="ja-JP" dirty="0"/>
              <a:t>NBAS</a:t>
            </a:r>
            <a:r>
              <a:rPr lang="ja-JP" altLang="en-US" dirty="0"/>
              <a:t>より）</a:t>
            </a:r>
            <a:endParaRPr kumimoji="1" lang="en-US" altLang="ja-JP" dirty="0"/>
          </a:p>
        </p:txBody>
      </p:sp>
    </p:spTree>
    <p:extLst>
      <p:ext uri="{BB962C8B-B14F-4D97-AF65-F5344CB8AC3E}">
        <p14:creationId xmlns:p14="http://schemas.microsoft.com/office/powerpoint/2010/main" val="212435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3944" y="128824"/>
            <a:ext cx="10515600" cy="1325563"/>
          </a:xfrm>
        </p:spPr>
        <p:txBody>
          <a:bodyPr>
            <a:normAutofit/>
          </a:bodyPr>
          <a:lstStyle/>
          <a:p>
            <a:r>
              <a:rPr kumimoji="1" lang="ja-JP" altLang="en-US" sz="3200" b="1" dirty="0">
                <a:latin typeface="ＭＳ Ｐゴシック" panose="020B0600070205080204" pitchFamily="50" charset="-128"/>
                <a:ea typeface="ＭＳ Ｐゴシック" panose="020B0600070205080204" pitchFamily="50" charset="-128"/>
              </a:rPr>
              <a:t>正期産児と</a:t>
            </a:r>
            <a:r>
              <a:rPr kumimoji="1" lang="en-US" altLang="ja-JP" sz="3200" b="1" dirty="0">
                <a:latin typeface="ＭＳ Ｐゴシック" panose="020B0600070205080204" pitchFamily="50" charset="-128"/>
                <a:ea typeface="ＭＳ Ｐゴシック" panose="020B0600070205080204" pitchFamily="50" charset="-128"/>
              </a:rPr>
              <a:t>VLBW</a:t>
            </a:r>
            <a:r>
              <a:rPr kumimoji="1" lang="ja-JP" altLang="en-US" sz="3200" b="1" dirty="0">
                <a:latin typeface="ＭＳ Ｐゴシック" panose="020B0600070205080204" pitchFamily="50" charset="-128"/>
                <a:ea typeface="ＭＳ Ｐゴシック" panose="020B0600070205080204" pitchFamily="50" charset="-128"/>
              </a:rPr>
              <a:t>児の予定日頃の差異（ＮＢＡＳ）</a:t>
            </a:r>
          </a:p>
        </p:txBody>
      </p:sp>
      <p:sp>
        <p:nvSpPr>
          <p:cNvPr id="3" name="コンテンツ プレースホルダー 2"/>
          <p:cNvSpPr>
            <a:spLocks noGrp="1"/>
          </p:cNvSpPr>
          <p:nvPr>
            <p:ph idx="1"/>
          </p:nvPr>
        </p:nvSpPr>
        <p:spPr>
          <a:xfrm>
            <a:off x="1031472" y="1753227"/>
            <a:ext cx="9613861" cy="3599316"/>
          </a:xfrm>
        </p:spPr>
        <p:txBody>
          <a:bodyPr/>
          <a:lstStyle/>
          <a:p>
            <a:r>
              <a:rPr kumimoji="1" lang="ja-JP" altLang="en-US" dirty="0">
                <a:latin typeface="ＭＳ Ｐゴシック" panose="020B0600070205080204" pitchFamily="50" charset="-128"/>
                <a:ea typeface="ＭＳ Ｐゴシック" panose="020B0600070205080204" pitchFamily="50" charset="-128"/>
              </a:rPr>
              <a:t>正期産との比較</a:t>
            </a:r>
            <a:endParaRPr kumimoji="1"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在胎</a:t>
            </a:r>
            <a:r>
              <a:rPr lang="en-US" altLang="ja-JP" dirty="0">
                <a:latin typeface="ＭＳ Ｐゴシック" panose="020B0600070205080204" pitchFamily="50" charset="-128"/>
                <a:ea typeface="ＭＳ Ｐゴシック" panose="020B0600070205080204" pitchFamily="50" charset="-128"/>
              </a:rPr>
              <a:t>37</a:t>
            </a:r>
            <a:r>
              <a:rPr lang="ja-JP" altLang="en-US" dirty="0">
                <a:latin typeface="ＭＳ Ｐゴシック" panose="020B0600070205080204" pitchFamily="50" charset="-128"/>
                <a:ea typeface="ＭＳ Ｐゴシック" panose="020B0600070205080204" pitchFamily="50" charset="-128"/>
              </a:rPr>
              <a:t>週との比較</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25" name="テキスト ボックス 24"/>
          <p:cNvSpPr txBox="1"/>
          <p:nvPr/>
        </p:nvSpPr>
        <p:spPr>
          <a:xfrm>
            <a:off x="8543358" y="6180344"/>
            <a:ext cx="3262432" cy="646331"/>
          </a:xfrm>
          <a:prstGeom prst="rect">
            <a:avLst/>
          </a:prstGeom>
          <a:noFill/>
        </p:spPr>
        <p:txBody>
          <a:bodyPr wrap="none" rtlCol="0">
            <a:spAutoFit/>
          </a:bodyPr>
          <a:lstStyle/>
          <a:p>
            <a:r>
              <a:rPr lang="ja-JP" altLang="en-US" sz="1200" dirty="0">
                <a:latin typeface="HGSｺﾞｼｯｸM" panose="020B0600000000000000" pitchFamily="50" charset="-128"/>
                <a:ea typeface="HGSｺﾞｼｯｸM" panose="020B0600000000000000" pitchFamily="50" charset="-128"/>
              </a:rPr>
              <a:t>赤ちゃんとお母さんを支える</a:t>
            </a:r>
            <a:endParaRPr lang="en-US" altLang="ja-JP" sz="1200" dirty="0">
              <a:latin typeface="HGSｺﾞｼｯｸM" panose="020B0600000000000000" pitchFamily="50" charset="-128"/>
              <a:ea typeface="HGSｺﾞｼｯｸM" panose="020B0600000000000000" pitchFamily="50" charset="-128"/>
            </a:endParaRPr>
          </a:p>
          <a:p>
            <a:r>
              <a:rPr lang="ja-JP" altLang="en-US" sz="1200" dirty="0">
                <a:latin typeface="HGSｺﾞｼｯｸM" panose="020B0600000000000000" pitchFamily="50" charset="-128"/>
                <a:ea typeface="HGSｺﾞｼｯｸM" panose="020B0600000000000000" pitchFamily="50" charset="-128"/>
              </a:rPr>
              <a:t>～観察することでみえてくること</a:t>
            </a:r>
            <a:endParaRPr lang="en-US" altLang="ja-JP" sz="1200" dirty="0">
              <a:latin typeface="HGSｺﾞｼｯｸM" panose="020B0600000000000000" pitchFamily="50" charset="-128"/>
              <a:ea typeface="HGSｺﾞｼｯｸM" panose="020B0600000000000000" pitchFamily="50" charset="-128"/>
            </a:endParaRPr>
          </a:p>
          <a:p>
            <a:r>
              <a:rPr kumimoji="1" lang="ja-JP" altLang="en-US" sz="1200" dirty="0">
                <a:latin typeface="HGSｺﾞｼｯｸM" panose="020B0600000000000000" pitchFamily="50" charset="-128"/>
                <a:ea typeface="HGSｺﾞｼｯｸM" panose="020B0600000000000000" pitchFamily="50" charset="-128"/>
              </a:rPr>
              <a:t>　　　名古屋大学永田研究室作成ＤＶＤより</a:t>
            </a:r>
          </a:p>
        </p:txBody>
      </p:sp>
    </p:spTree>
    <p:extLst>
      <p:ext uri="{BB962C8B-B14F-4D97-AF65-F5344CB8AC3E}">
        <p14:creationId xmlns:p14="http://schemas.microsoft.com/office/powerpoint/2010/main" val="21785404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p:cNvGraphicFramePr>
          <p:nvPr/>
        </p:nvGraphicFramePr>
        <p:xfrm>
          <a:off x="230660" y="4518656"/>
          <a:ext cx="11738918" cy="2133600"/>
        </p:xfrm>
        <a:graphic>
          <a:graphicData uri="http://schemas.openxmlformats.org/drawingml/2006/table">
            <a:tbl>
              <a:tblPr firstRow="1" bandRow="1">
                <a:tableStyleId>{5C22544A-7EE6-4342-B048-85BDC9FD1C3A}</a:tableStyleId>
              </a:tblPr>
              <a:tblGrid>
                <a:gridCol w="2427256">
                  <a:extLst>
                    <a:ext uri="{9D8B030D-6E8A-4147-A177-3AD203B41FA5}">
                      <a16:colId xmlns:a16="http://schemas.microsoft.com/office/drawing/2014/main" val="20000"/>
                    </a:ext>
                  </a:extLst>
                </a:gridCol>
                <a:gridCol w="4311296">
                  <a:extLst>
                    <a:ext uri="{9D8B030D-6E8A-4147-A177-3AD203B41FA5}">
                      <a16:colId xmlns:a16="http://schemas.microsoft.com/office/drawing/2014/main" val="20001"/>
                    </a:ext>
                  </a:extLst>
                </a:gridCol>
                <a:gridCol w="5000366">
                  <a:extLst>
                    <a:ext uri="{9D8B030D-6E8A-4147-A177-3AD203B41FA5}">
                      <a16:colId xmlns:a16="http://schemas.microsoft.com/office/drawing/2014/main" val="20002"/>
                    </a:ext>
                  </a:extLst>
                </a:gridCol>
              </a:tblGrid>
              <a:tr h="0">
                <a:tc>
                  <a:txBody>
                    <a:bodyPr/>
                    <a:lstStyle/>
                    <a:p>
                      <a:endParaRPr lang="en-AU" dirty="0"/>
                    </a:p>
                  </a:txBody>
                  <a:tcPr/>
                </a:tc>
                <a:tc>
                  <a:txBody>
                    <a:bodyPr/>
                    <a:lstStyle/>
                    <a:p>
                      <a:r>
                        <a:rPr lang="en-AU" dirty="0"/>
                        <a:t>Healthy Infants</a:t>
                      </a:r>
                    </a:p>
                  </a:txBody>
                  <a:tcPr/>
                </a:tc>
                <a:tc>
                  <a:txBody>
                    <a:bodyPr/>
                    <a:lstStyle/>
                    <a:p>
                      <a:r>
                        <a:rPr lang="en-AU" dirty="0"/>
                        <a:t>High-Risk</a:t>
                      </a:r>
                    </a:p>
                  </a:txBody>
                  <a:tcPr/>
                </a:tc>
                <a:extLst>
                  <a:ext uri="{0D108BD9-81ED-4DB2-BD59-A6C34878D82A}">
                    <a16:rowId xmlns:a16="http://schemas.microsoft.com/office/drawing/2014/main" val="10000"/>
                  </a:ext>
                </a:extLst>
              </a:tr>
              <a:tr h="370840">
                <a:tc>
                  <a:txBody>
                    <a:bodyPr/>
                    <a:lstStyle/>
                    <a:p>
                      <a:r>
                        <a:rPr lang="en-AU" dirty="0"/>
                        <a:t>Visual tracking</a:t>
                      </a:r>
                    </a:p>
                  </a:txBody>
                  <a:tcPr/>
                </a:tc>
                <a:tc>
                  <a:txBody>
                    <a:bodyPr/>
                    <a:lstStyle/>
                    <a:p>
                      <a:r>
                        <a:rPr lang="en-AU" sz="1400" dirty="0"/>
                        <a:t>Achieve and maintain eye contact fairly readily</a:t>
                      </a:r>
                    </a:p>
                  </a:txBody>
                  <a:tcPr/>
                </a:tc>
                <a:tc>
                  <a:txBody>
                    <a:bodyPr/>
                    <a:lstStyle/>
                    <a:p>
                      <a:r>
                        <a:rPr lang="en-AU" sz="1400" dirty="0">
                          <a:solidFill>
                            <a:srgbClr val="FF6600"/>
                          </a:solidFill>
                        </a:rPr>
                        <a:t>May avert eye contact,</a:t>
                      </a:r>
                      <a:r>
                        <a:rPr lang="en-AU" sz="1400" dirty="0"/>
                        <a:t> may not be able to break gaze (hyper alert), process visual information more slowly</a:t>
                      </a:r>
                    </a:p>
                  </a:txBody>
                  <a:tcPr/>
                </a:tc>
                <a:extLst>
                  <a:ext uri="{0D108BD9-81ED-4DB2-BD59-A6C34878D82A}">
                    <a16:rowId xmlns:a16="http://schemas.microsoft.com/office/drawing/2014/main" val="10001"/>
                  </a:ext>
                </a:extLst>
              </a:tr>
              <a:tr h="370840">
                <a:tc>
                  <a:txBody>
                    <a:bodyPr/>
                    <a:lstStyle/>
                    <a:p>
                      <a:r>
                        <a:rPr lang="en-AU" dirty="0"/>
                        <a:t>Alerting to sounds</a:t>
                      </a:r>
                    </a:p>
                  </a:txBody>
                  <a:tcPr/>
                </a:tc>
                <a:tc>
                  <a:txBody>
                    <a:bodyPr/>
                    <a:lstStyle/>
                    <a:p>
                      <a:r>
                        <a:rPr lang="en-AU" sz="1400" dirty="0"/>
                        <a:t>Turn towards familiar voices and sounds without “cost” to their system</a:t>
                      </a:r>
                    </a:p>
                  </a:txBody>
                  <a:tcPr/>
                </a:tc>
                <a:tc>
                  <a:txBody>
                    <a:bodyPr/>
                    <a:lstStyle/>
                    <a:p>
                      <a:r>
                        <a:rPr lang="en-AU" sz="1400" dirty="0">
                          <a:solidFill>
                            <a:srgbClr val="FF6600"/>
                          </a:solidFill>
                        </a:rPr>
                        <a:t>Can either tune out</a:t>
                      </a:r>
                      <a:r>
                        <a:rPr lang="en-AU" sz="1400" baseline="0" dirty="0">
                          <a:solidFill>
                            <a:srgbClr val="FF6600"/>
                          </a:solidFill>
                        </a:rPr>
                        <a:t> sounds in the environment or demonstrate hyper-response</a:t>
                      </a:r>
                      <a:endParaRPr lang="en-AU" sz="1400" dirty="0">
                        <a:solidFill>
                          <a:srgbClr val="FF6600"/>
                        </a:solidFill>
                      </a:endParaRPr>
                    </a:p>
                  </a:txBody>
                  <a:tcPr/>
                </a:tc>
                <a:extLst>
                  <a:ext uri="{0D108BD9-81ED-4DB2-BD59-A6C34878D82A}">
                    <a16:rowId xmlns:a16="http://schemas.microsoft.com/office/drawing/2014/main" val="10002"/>
                  </a:ext>
                </a:extLst>
              </a:tr>
              <a:tr h="370840">
                <a:tc>
                  <a:txBody>
                    <a:bodyPr/>
                    <a:lstStyle/>
                    <a:p>
                      <a:r>
                        <a:rPr lang="en-AU" dirty="0"/>
                        <a:t>Looking and listening</a:t>
                      </a:r>
                    </a:p>
                  </a:txBody>
                  <a:tcPr/>
                </a:tc>
                <a:tc>
                  <a:txBody>
                    <a:bodyPr/>
                    <a:lstStyle/>
                    <a:p>
                      <a:r>
                        <a:rPr lang="en-AU" sz="1400" dirty="0"/>
                        <a:t>Can coordinate this complex task without too much “cost” to other</a:t>
                      </a:r>
                      <a:r>
                        <a:rPr lang="en-AU" sz="1400" baseline="0" dirty="0"/>
                        <a:t> systems (motor, autonomic, </a:t>
                      </a:r>
                      <a:r>
                        <a:rPr lang="en-AU" sz="1400" baseline="0" dirty="0" err="1"/>
                        <a:t>etc</a:t>
                      </a:r>
                      <a:r>
                        <a:rPr lang="en-AU" sz="1400" baseline="0" dirty="0"/>
                        <a:t>)</a:t>
                      </a:r>
                      <a:endParaRPr lang="en-AU" sz="1400" dirty="0"/>
                    </a:p>
                  </a:txBody>
                  <a:tcPr/>
                </a:tc>
                <a:tc>
                  <a:txBody>
                    <a:bodyPr/>
                    <a:lstStyle/>
                    <a:p>
                      <a:r>
                        <a:rPr lang="en-AU" sz="1400" dirty="0"/>
                        <a:t>Very difficult task! Can generally do one or the other well, </a:t>
                      </a:r>
                      <a:r>
                        <a:rPr lang="en-AU" sz="1400" dirty="0">
                          <a:solidFill>
                            <a:srgbClr val="FF6600"/>
                          </a:solidFill>
                        </a:rPr>
                        <a:t>may need</a:t>
                      </a:r>
                      <a:r>
                        <a:rPr lang="en-AU" sz="1400" baseline="0" dirty="0">
                          <a:solidFill>
                            <a:srgbClr val="FF6600"/>
                          </a:solidFill>
                        </a:rPr>
                        <a:t> stimuli introduced slowly and one at a time</a:t>
                      </a:r>
                      <a:endParaRPr lang="en-AU" sz="1400" dirty="0">
                        <a:solidFill>
                          <a:srgbClr val="FF6600"/>
                        </a:solidFill>
                      </a:endParaRPr>
                    </a:p>
                  </a:txBody>
                  <a:tcPr/>
                </a:tc>
                <a:extLst>
                  <a:ext uri="{0D108BD9-81ED-4DB2-BD59-A6C34878D82A}">
                    <a16:rowId xmlns:a16="http://schemas.microsoft.com/office/drawing/2014/main" val="10003"/>
                  </a:ext>
                </a:extLst>
              </a:tr>
            </a:tbl>
          </a:graphicData>
        </a:graphic>
      </p:graphicFrame>
      <p:graphicFrame>
        <p:nvGraphicFramePr>
          <p:cNvPr id="8" name="Content Placeholder 3"/>
          <p:cNvGraphicFramePr>
            <a:graphicFrameLocks/>
          </p:cNvGraphicFramePr>
          <p:nvPr/>
        </p:nvGraphicFramePr>
        <p:xfrm>
          <a:off x="230659" y="2753895"/>
          <a:ext cx="11738919" cy="2054864"/>
        </p:xfrm>
        <a:graphic>
          <a:graphicData uri="http://schemas.openxmlformats.org/drawingml/2006/table">
            <a:tbl>
              <a:tblPr firstRow="1" bandRow="1">
                <a:tableStyleId>{5C22544A-7EE6-4342-B048-85BDC9FD1C3A}</a:tableStyleId>
              </a:tblPr>
              <a:tblGrid>
                <a:gridCol w="2454875">
                  <a:extLst>
                    <a:ext uri="{9D8B030D-6E8A-4147-A177-3AD203B41FA5}">
                      <a16:colId xmlns:a16="http://schemas.microsoft.com/office/drawing/2014/main" val="20000"/>
                    </a:ext>
                  </a:extLst>
                </a:gridCol>
                <a:gridCol w="4291914">
                  <a:extLst>
                    <a:ext uri="{9D8B030D-6E8A-4147-A177-3AD203B41FA5}">
                      <a16:colId xmlns:a16="http://schemas.microsoft.com/office/drawing/2014/main" val="20001"/>
                    </a:ext>
                  </a:extLst>
                </a:gridCol>
                <a:gridCol w="4992130">
                  <a:extLst>
                    <a:ext uri="{9D8B030D-6E8A-4147-A177-3AD203B41FA5}">
                      <a16:colId xmlns:a16="http://schemas.microsoft.com/office/drawing/2014/main" val="20002"/>
                    </a:ext>
                  </a:extLst>
                </a:gridCol>
              </a:tblGrid>
              <a:tr h="307657">
                <a:tc>
                  <a:txBody>
                    <a:bodyPr/>
                    <a:lstStyle/>
                    <a:p>
                      <a:endParaRPr lang="en-AU" dirty="0"/>
                    </a:p>
                  </a:txBody>
                  <a:tcPr/>
                </a:tc>
                <a:tc>
                  <a:txBody>
                    <a:bodyPr/>
                    <a:lstStyle/>
                    <a:p>
                      <a:r>
                        <a:rPr lang="en-AU" dirty="0"/>
                        <a:t>Healthy Infants</a:t>
                      </a:r>
                    </a:p>
                  </a:txBody>
                  <a:tcPr/>
                </a:tc>
                <a:tc>
                  <a:txBody>
                    <a:bodyPr/>
                    <a:lstStyle/>
                    <a:p>
                      <a:r>
                        <a:rPr lang="en-AU" dirty="0"/>
                        <a:t>High-Risk</a:t>
                      </a:r>
                    </a:p>
                  </a:txBody>
                  <a:tcPr/>
                </a:tc>
                <a:extLst>
                  <a:ext uri="{0D108BD9-81ED-4DB2-BD59-A6C34878D82A}">
                    <a16:rowId xmlns:a16="http://schemas.microsoft.com/office/drawing/2014/main" val="10000"/>
                  </a:ext>
                </a:extLst>
              </a:tr>
              <a:tr h="670687">
                <a:tc>
                  <a:txBody>
                    <a:bodyPr/>
                    <a:lstStyle/>
                    <a:p>
                      <a:r>
                        <a:rPr lang="en-AU" dirty="0"/>
                        <a:t>Sleep (Deep and light)</a:t>
                      </a:r>
                    </a:p>
                  </a:txBody>
                  <a:tcPr/>
                </a:tc>
                <a:tc>
                  <a:txBody>
                    <a:bodyPr/>
                    <a:lstStyle/>
                    <a:p>
                      <a:r>
                        <a:rPr lang="en-AU" sz="1400" dirty="0"/>
                        <a:t>Longer periods of REM sleep, achieve sleep states fairly easily</a:t>
                      </a:r>
                    </a:p>
                  </a:txBody>
                  <a:tcPr/>
                </a:tc>
                <a:tc>
                  <a:txBody>
                    <a:bodyPr/>
                    <a:lstStyle/>
                    <a:p>
                      <a:r>
                        <a:rPr lang="en-AU" sz="1400" dirty="0"/>
                        <a:t>More difficult achieving deep sleep, may have more</a:t>
                      </a:r>
                      <a:r>
                        <a:rPr lang="en-AU" sz="1400" baseline="0" dirty="0"/>
                        <a:t> limited ability to protect sleep; can switch night-day cycles</a:t>
                      </a:r>
                      <a:endParaRPr lang="en-AU" sz="1400" dirty="0"/>
                    </a:p>
                  </a:txBody>
                  <a:tcPr/>
                </a:tc>
                <a:extLst>
                  <a:ext uri="{0D108BD9-81ED-4DB2-BD59-A6C34878D82A}">
                    <a16:rowId xmlns:a16="http://schemas.microsoft.com/office/drawing/2014/main" val="10001"/>
                  </a:ext>
                </a:extLst>
              </a:tr>
              <a:tr h="652657">
                <a:tc>
                  <a:txBody>
                    <a:bodyPr/>
                    <a:lstStyle/>
                    <a:p>
                      <a:r>
                        <a:rPr lang="en-AU" dirty="0"/>
                        <a:t>Awake (Quiet and active)</a:t>
                      </a:r>
                    </a:p>
                  </a:txBody>
                  <a:tcPr/>
                </a:tc>
                <a:tc>
                  <a:txBody>
                    <a:bodyPr/>
                    <a:lstStyle/>
                    <a:p>
                      <a:r>
                        <a:rPr lang="en-AU" sz="1400" dirty="0"/>
                        <a:t>Begin to develop nice sleep-wake cycles during early infancy</a:t>
                      </a:r>
                    </a:p>
                  </a:txBody>
                  <a:tcPr/>
                </a:tc>
                <a:tc>
                  <a:txBody>
                    <a:bodyPr/>
                    <a:lstStyle/>
                    <a:p>
                      <a:r>
                        <a:rPr lang="en-AU" sz="1400" dirty="0"/>
                        <a:t>More difficult achieving and maintaining awake / alert state</a:t>
                      </a:r>
                    </a:p>
                  </a:txBody>
                  <a:tcPr/>
                </a:tc>
                <a:extLst>
                  <a:ext uri="{0D108BD9-81ED-4DB2-BD59-A6C34878D82A}">
                    <a16:rowId xmlns:a16="http://schemas.microsoft.com/office/drawing/2014/main" val="10002"/>
                  </a:ext>
                </a:extLst>
              </a:tr>
              <a:tr h="328394">
                <a:tc>
                  <a:txBody>
                    <a:bodyPr/>
                    <a:lstStyle/>
                    <a:p>
                      <a:r>
                        <a:rPr lang="en-AU" dirty="0"/>
                        <a:t>Crying</a:t>
                      </a:r>
                    </a:p>
                  </a:txBody>
                  <a:tcPr/>
                </a:tc>
                <a:tc>
                  <a:txBody>
                    <a:bodyPr/>
                    <a:lstStyle/>
                    <a:p>
                      <a:r>
                        <a:rPr lang="en-AU" sz="1400" dirty="0"/>
                        <a:t>Robust,</a:t>
                      </a:r>
                      <a:r>
                        <a:rPr lang="en-AU" sz="1400" baseline="0" dirty="0"/>
                        <a:t> have “meaning” to parents</a:t>
                      </a:r>
                      <a:endParaRPr lang="en-AU" sz="1400" dirty="0"/>
                    </a:p>
                  </a:txBody>
                  <a:tcPr/>
                </a:tc>
                <a:tc>
                  <a:txBody>
                    <a:bodyPr/>
                    <a:lstStyle/>
                    <a:p>
                      <a:r>
                        <a:rPr lang="en-AU" sz="1400" dirty="0"/>
                        <a:t>Often high-pitched</a:t>
                      </a:r>
                      <a:r>
                        <a:rPr lang="en-AU" sz="1400" dirty="0">
                          <a:solidFill>
                            <a:srgbClr val="FF6600"/>
                          </a:solidFill>
                        </a:rPr>
                        <a:t>, difficult to differentiate and interpret</a:t>
                      </a:r>
                    </a:p>
                  </a:txBody>
                  <a:tcPr/>
                </a:tc>
                <a:extLst>
                  <a:ext uri="{0D108BD9-81ED-4DB2-BD59-A6C34878D82A}">
                    <a16:rowId xmlns:a16="http://schemas.microsoft.com/office/drawing/2014/main" val="10003"/>
                  </a:ext>
                </a:extLst>
              </a:tr>
            </a:tbl>
          </a:graphicData>
        </a:graphic>
      </p:graphicFrame>
      <p:graphicFrame>
        <p:nvGraphicFramePr>
          <p:cNvPr id="10" name="Content Placeholder 3"/>
          <p:cNvGraphicFramePr>
            <a:graphicFrameLocks/>
          </p:cNvGraphicFramePr>
          <p:nvPr/>
        </p:nvGraphicFramePr>
        <p:xfrm>
          <a:off x="230658" y="420629"/>
          <a:ext cx="11738920" cy="2635610"/>
        </p:xfrm>
        <a:graphic>
          <a:graphicData uri="http://schemas.openxmlformats.org/drawingml/2006/table">
            <a:tbl>
              <a:tblPr firstRow="1" bandRow="1">
                <a:tableStyleId>{5C22544A-7EE6-4342-B048-85BDC9FD1C3A}</a:tableStyleId>
              </a:tblPr>
              <a:tblGrid>
                <a:gridCol w="2454877">
                  <a:extLst>
                    <a:ext uri="{9D8B030D-6E8A-4147-A177-3AD203B41FA5}">
                      <a16:colId xmlns:a16="http://schemas.microsoft.com/office/drawing/2014/main" val="20000"/>
                    </a:ext>
                  </a:extLst>
                </a:gridCol>
                <a:gridCol w="4275438">
                  <a:extLst>
                    <a:ext uri="{9D8B030D-6E8A-4147-A177-3AD203B41FA5}">
                      <a16:colId xmlns:a16="http://schemas.microsoft.com/office/drawing/2014/main" val="20001"/>
                    </a:ext>
                  </a:extLst>
                </a:gridCol>
                <a:gridCol w="5008605">
                  <a:extLst>
                    <a:ext uri="{9D8B030D-6E8A-4147-A177-3AD203B41FA5}">
                      <a16:colId xmlns:a16="http://schemas.microsoft.com/office/drawing/2014/main" val="20002"/>
                    </a:ext>
                  </a:extLst>
                </a:gridCol>
              </a:tblGrid>
              <a:tr h="342097">
                <a:tc>
                  <a:txBody>
                    <a:bodyPr/>
                    <a:lstStyle/>
                    <a:p>
                      <a:endParaRPr lang="en-AU" dirty="0"/>
                    </a:p>
                  </a:txBody>
                  <a:tcPr/>
                </a:tc>
                <a:tc>
                  <a:txBody>
                    <a:bodyPr/>
                    <a:lstStyle/>
                    <a:p>
                      <a:r>
                        <a:rPr lang="en-AU" dirty="0"/>
                        <a:t>Healthy Infants</a:t>
                      </a:r>
                    </a:p>
                  </a:txBody>
                  <a:tcPr/>
                </a:tc>
                <a:tc>
                  <a:txBody>
                    <a:bodyPr/>
                    <a:lstStyle/>
                    <a:p>
                      <a:r>
                        <a:rPr lang="en-AU" dirty="0"/>
                        <a:t>High-Risk</a:t>
                      </a:r>
                      <a:r>
                        <a:rPr lang="en-US" baseline="0" dirty="0"/>
                        <a:t> infants</a:t>
                      </a:r>
                      <a:endParaRPr lang="en-AU" dirty="0"/>
                    </a:p>
                  </a:txBody>
                  <a:tcPr/>
                </a:tc>
                <a:extLst>
                  <a:ext uri="{0D108BD9-81ED-4DB2-BD59-A6C34878D82A}">
                    <a16:rowId xmlns:a16="http://schemas.microsoft.com/office/drawing/2014/main" val="10000"/>
                  </a:ext>
                </a:extLst>
              </a:tr>
              <a:tr h="562798">
                <a:tc>
                  <a:txBody>
                    <a:bodyPr/>
                    <a:lstStyle/>
                    <a:p>
                      <a:r>
                        <a:rPr lang="en-AU" dirty="0"/>
                        <a:t>Tone</a:t>
                      </a:r>
                    </a:p>
                  </a:txBody>
                  <a:tcPr/>
                </a:tc>
                <a:tc>
                  <a:txBody>
                    <a:bodyPr/>
                    <a:lstStyle/>
                    <a:p>
                      <a:r>
                        <a:rPr lang="en-AU" sz="1400" dirty="0"/>
                        <a:t>Generally strong flexor tone in LE and UE</a:t>
                      </a:r>
                    </a:p>
                  </a:txBody>
                  <a:tcPr/>
                </a:tc>
                <a:tc>
                  <a:txBody>
                    <a:bodyPr/>
                    <a:lstStyle/>
                    <a:p>
                      <a:r>
                        <a:rPr lang="en-AU" sz="1400" dirty="0"/>
                        <a:t>Transient dystonia</a:t>
                      </a:r>
                      <a:r>
                        <a:rPr lang="en-AU" sz="1400" dirty="0">
                          <a:solidFill>
                            <a:srgbClr val="FF6600"/>
                          </a:solidFill>
                        </a:rPr>
                        <a:t>, flexor tone in UE might just now be developing</a:t>
                      </a:r>
                    </a:p>
                  </a:txBody>
                  <a:tcPr/>
                </a:tc>
                <a:extLst>
                  <a:ext uri="{0D108BD9-81ED-4DB2-BD59-A6C34878D82A}">
                    <a16:rowId xmlns:a16="http://schemas.microsoft.com/office/drawing/2014/main" val="10001"/>
                  </a:ext>
                </a:extLst>
              </a:tr>
              <a:tr h="484637">
                <a:tc>
                  <a:txBody>
                    <a:bodyPr/>
                    <a:lstStyle/>
                    <a:p>
                      <a:r>
                        <a:rPr lang="en-AU" dirty="0"/>
                        <a:t>Active Movement</a:t>
                      </a:r>
                    </a:p>
                  </a:txBody>
                  <a:tcPr/>
                </a:tc>
                <a:tc>
                  <a:txBody>
                    <a:bodyPr/>
                    <a:lstStyle/>
                    <a:p>
                      <a:r>
                        <a:rPr lang="en-AU" sz="1400" dirty="0"/>
                        <a:t>Brings hands to</a:t>
                      </a:r>
                      <a:r>
                        <a:rPr lang="en-AU" sz="1400" baseline="0" dirty="0"/>
                        <a:t> mouth and midline with minimal support</a:t>
                      </a:r>
                      <a:endParaRPr lang="en-AU" sz="1400" dirty="0"/>
                    </a:p>
                  </a:txBody>
                  <a:tcPr/>
                </a:tc>
                <a:tc>
                  <a:txBody>
                    <a:bodyPr/>
                    <a:lstStyle/>
                    <a:p>
                      <a:r>
                        <a:rPr lang="en-AU" sz="1400" dirty="0"/>
                        <a:t>More extension patterns, </a:t>
                      </a:r>
                      <a:r>
                        <a:rPr lang="en-AU" sz="1400" dirty="0">
                          <a:solidFill>
                            <a:srgbClr val="FF6600"/>
                          </a:solidFill>
                        </a:rPr>
                        <a:t>fewer flexed,</a:t>
                      </a:r>
                      <a:r>
                        <a:rPr lang="en-AU" sz="1400" baseline="0" dirty="0">
                          <a:solidFill>
                            <a:srgbClr val="FF6600"/>
                          </a:solidFill>
                        </a:rPr>
                        <a:t> midline movements </a:t>
                      </a:r>
                      <a:r>
                        <a:rPr lang="en-AU" sz="1400" baseline="0" dirty="0"/>
                        <a:t>unless well-supported</a:t>
                      </a:r>
                      <a:endParaRPr lang="en-AU" sz="1400" dirty="0"/>
                    </a:p>
                  </a:txBody>
                  <a:tcPr/>
                </a:tc>
                <a:extLst>
                  <a:ext uri="{0D108BD9-81ED-4DB2-BD59-A6C34878D82A}">
                    <a16:rowId xmlns:a16="http://schemas.microsoft.com/office/drawing/2014/main" val="10002"/>
                  </a:ext>
                </a:extLst>
              </a:tr>
              <a:tr h="548812">
                <a:tc>
                  <a:txBody>
                    <a:bodyPr/>
                    <a:lstStyle/>
                    <a:p>
                      <a:r>
                        <a:rPr lang="en-AU" dirty="0"/>
                        <a:t>Reflexes </a:t>
                      </a:r>
                    </a:p>
                  </a:txBody>
                  <a:tcPr/>
                </a:tc>
                <a:tc>
                  <a:txBody>
                    <a:bodyPr/>
                    <a:lstStyle/>
                    <a:p>
                      <a:r>
                        <a:rPr lang="en-AU" sz="1400" dirty="0"/>
                        <a:t>Strong rooting, grasp, palmar, and plantar reflexes</a:t>
                      </a:r>
                    </a:p>
                  </a:txBody>
                  <a:tcPr/>
                </a:tc>
                <a:tc>
                  <a:txBody>
                    <a:bodyPr/>
                    <a:lstStyle/>
                    <a:p>
                      <a:r>
                        <a:rPr lang="en-AU" sz="1400" dirty="0"/>
                        <a:t>Can</a:t>
                      </a:r>
                      <a:r>
                        <a:rPr lang="en-AU" sz="1400" baseline="0" dirty="0"/>
                        <a:t> vary from strong to inconsistent </a:t>
                      </a:r>
                      <a:r>
                        <a:rPr lang="en-AU" sz="1400" baseline="0" dirty="0">
                          <a:solidFill>
                            <a:srgbClr val="FF6600"/>
                          </a:solidFill>
                        </a:rPr>
                        <a:t>to weak</a:t>
                      </a:r>
                      <a:endParaRPr lang="en-AU" sz="1400" dirty="0">
                        <a:solidFill>
                          <a:srgbClr val="FF6600"/>
                        </a:solidFill>
                      </a:endParaRPr>
                    </a:p>
                  </a:txBody>
                  <a:tcPr/>
                </a:tc>
                <a:extLst>
                  <a:ext uri="{0D108BD9-81ED-4DB2-BD59-A6C34878D82A}">
                    <a16:rowId xmlns:a16="http://schemas.microsoft.com/office/drawing/2014/main" val="10003"/>
                  </a:ext>
                </a:extLst>
              </a:tr>
              <a:tr h="508772">
                <a:tc>
                  <a:txBody>
                    <a:bodyPr/>
                    <a:lstStyle/>
                    <a:p>
                      <a:r>
                        <a:rPr lang="en-AU" dirty="0"/>
                        <a:t>Passive movements / posture</a:t>
                      </a:r>
                    </a:p>
                  </a:txBody>
                  <a:tcPr/>
                </a:tc>
                <a:tc>
                  <a:txBody>
                    <a:bodyPr/>
                    <a:lstStyle/>
                    <a:p>
                      <a:r>
                        <a:rPr lang="en-AU" sz="1400" dirty="0"/>
                        <a:t>Physiologic flexion</a:t>
                      </a:r>
                    </a:p>
                  </a:txBody>
                  <a:tcPr/>
                </a:tc>
                <a:tc>
                  <a:txBody>
                    <a:bodyPr/>
                    <a:lstStyle/>
                    <a:p>
                      <a:r>
                        <a:rPr lang="en-AU" sz="1400" dirty="0"/>
                        <a:t>Scapular retraction, “frog legs”</a:t>
                      </a:r>
                      <a:r>
                        <a:rPr lang="en-AU" sz="1400" baseline="0" dirty="0"/>
                        <a:t>, right sided head preference</a:t>
                      </a:r>
                      <a:endParaRPr lang="en-AU" sz="1400"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27592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393CABF-8FF9-4D5D-8EC2-0F08F455C931}"/>
              </a:ext>
            </a:extLst>
          </p:cNvPr>
          <p:cNvSpPr txBox="1"/>
          <p:nvPr/>
        </p:nvSpPr>
        <p:spPr>
          <a:xfrm>
            <a:off x="119811" y="897454"/>
            <a:ext cx="12019282" cy="4154984"/>
          </a:xfrm>
          <a:prstGeom prst="rect">
            <a:avLst/>
          </a:prstGeom>
          <a:noFill/>
        </p:spPr>
        <p:txBody>
          <a:bodyPr wrap="square" rtlCol="0">
            <a:spAutoFit/>
          </a:bodyPr>
          <a:lstStyle/>
          <a:p>
            <a:pPr indent="139700" algn="just"/>
            <a:r>
              <a:rPr lang="en-US" altLang="ja-JP" sz="2200" dirty="0">
                <a:latin typeface="ＭＳ Ｐゴシック" panose="020B0600070205080204" pitchFamily="50" charset="-128"/>
                <a:ea typeface="ＭＳ Ｐゴシック" panose="020B0600070205080204" pitchFamily="50" charset="-128"/>
              </a:rPr>
              <a:t>LBW</a:t>
            </a:r>
            <a:r>
              <a:rPr lang="ja-JP" altLang="en-US" sz="2200" dirty="0">
                <a:latin typeface="ＭＳ Ｐゴシック" panose="020B0600070205080204" pitchFamily="50" charset="-128"/>
                <a:ea typeface="ＭＳ Ｐゴシック" panose="020B0600070205080204" pitchFamily="50" charset="-128"/>
              </a:rPr>
              <a:t>児は他者とのやりとりの際に自己を統制する力が弱い可能性を 示唆（</a:t>
            </a:r>
            <a:r>
              <a:rPr lang="en-US" altLang="ja-JP" sz="2200" dirty="0">
                <a:latin typeface="ＭＳ Ｐゴシック" panose="020B0600070205080204" pitchFamily="50" charset="-128"/>
                <a:ea typeface="ＭＳ Ｐゴシック" panose="020B0600070205080204" pitchFamily="50" charset="-128"/>
              </a:rPr>
              <a:t>Clark, et al,2008</a:t>
            </a:r>
            <a:r>
              <a:rPr lang="ja-JP" altLang="en-US" sz="2200" dirty="0">
                <a:latin typeface="ＭＳ Ｐゴシック" panose="020B0600070205080204" pitchFamily="50" charset="-128"/>
                <a:ea typeface="ＭＳ Ｐゴシック" panose="020B0600070205080204" pitchFamily="50" charset="-128"/>
              </a:rPr>
              <a:t>）</a:t>
            </a:r>
            <a:endPar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早産児は、乳幼児期早期からのネガティブな養育の影響を受けやすい（</a:t>
            </a:r>
            <a:r>
              <a:rPr lang="en-US" altLang="ja-JP" sz="2200" kern="0" dirty="0" err="1">
                <a:effectLst/>
                <a:latin typeface="ＭＳ Ｐゴシック" panose="020B0600070205080204" pitchFamily="50" charset="-128"/>
                <a:ea typeface="ＭＳ Ｐゴシック" panose="020B0600070205080204" pitchFamily="50" charset="-128"/>
                <a:cs typeface="Times New Roman" panose="02020603050405020304" pitchFamily="18" charset="0"/>
              </a:rPr>
              <a:t>Poehlmann</a:t>
            </a:r>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et al</a:t>
            </a:r>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2011</a:t>
            </a:r>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endPar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r>
              <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LBW</a:t>
            </a:r>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児は早期からの対人接触からの分離によって，情緒的な交流の経験が不足</a:t>
            </a:r>
            <a:r>
              <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中島・福留</a:t>
            </a:r>
            <a:r>
              <a:rPr lang="ja-JP" altLang="en-US"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2011)</a:t>
            </a:r>
            <a:endParaRPr lang="en-US" altLang="ja-JP" sz="2200" kern="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r>
              <a:rPr lang="ja-JP" altLang="en-US"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分離は早産児の神経発達に生涯にわたる影響（</a:t>
            </a:r>
            <a:r>
              <a:rPr lang="en-US" altLang="ja-JP" sz="2200" kern="0" dirty="0" err="1">
                <a:effectLst/>
                <a:latin typeface="ＭＳ Ｐゴシック" panose="020B0600070205080204" pitchFamily="50" charset="-128"/>
                <a:ea typeface="ＭＳ Ｐゴシック" panose="020B0600070205080204" pitchFamily="50" charset="-128"/>
                <a:cs typeface="Times New Roman" panose="02020603050405020304" pitchFamily="18" charset="0"/>
              </a:rPr>
              <a:t>Tschering</a:t>
            </a:r>
            <a:r>
              <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et al,2020</a:t>
            </a:r>
            <a:r>
              <a:rPr lang="ja-JP" altLang="en-US"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endParaRPr kumimoji="1" lang="en-US" altLang="ja-JP" sz="2200" kern="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r>
              <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出産直後から、母親と他の母親の語り掛けでは、脳反応</a:t>
            </a:r>
            <a:r>
              <a:rPr lang="ja-JP" altLang="en-US" sz="2200" kern="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自律神経や生理指標も違う反応を示す</a:t>
            </a:r>
            <a:endPar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r>
              <a:rPr lang="en-US" altLang="ja-JP" sz="2200" kern="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（有光</a:t>
            </a:r>
            <a:r>
              <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,2019</a:t>
            </a:r>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早産児に吸てつ時に母親の歌声を聞かせることで自己哺乳の確立までの期間が有意に短縮</a:t>
            </a:r>
            <a:endParaRPr lang="en-US" altLang="ja-JP" sz="2200" kern="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r>
              <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200" kern="0" dirty="0" err="1">
                <a:effectLst/>
                <a:latin typeface="ＭＳ Ｐゴシック" panose="020B0600070205080204" pitchFamily="50" charset="-128"/>
                <a:ea typeface="ＭＳ Ｐゴシック" panose="020B0600070205080204" pitchFamily="50" charset="-128"/>
                <a:cs typeface="Times New Roman" panose="02020603050405020304" pitchFamily="18" charset="0"/>
              </a:rPr>
              <a:t>Olena,et</a:t>
            </a:r>
            <a:r>
              <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al, 2014)</a:t>
            </a:r>
            <a:endParaRPr lang="en-US" altLang="ja-JP" sz="2200" kern="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endPar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視線を合わせ</a:t>
            </a:r>
            <a:r>
              <a:rPr lang="ja-JP" altLang="en-US"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て</a:t>
            </a:r>
            <a:r>
              <a:rPr lang="ja-JP"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赤ちゃんへ声掛けをすることが、子どもの初期の社会的スキルを発達させる</a:t>
            </a:r>
            <a:r>
              <a:rPr lang="en-US" altLang="ja-JP" sz="22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kumimoji="1" lang="ja-JP" altLang="en-US" sz="2200" dirty="0">
              <a:latin typeface="ＭＳ Ｐゴシック" panose="020B0600070205080204" pitchFamily="50" charset="-128"/>
              <a:ea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58505B2D-1BE3-4710-8C59-489351237F80}"/>
              </a:ext>
            </a:extLst>
          </p:cNvPr>
          <p:cNvSpPr txBox="1"/>
          <p:nvPr/>
        </p:nvSpPr>
        <p:spPr>
          <a:xfrm>
            <a:off x="319543" y="138540"/>
            <a:ext cx="5250181" cy="584775"/>
          </a:xfrm>
          <a:prstGeom prst="rect">
            <a:avLst/>
          </a:prstGeom>
          <a:noFill/>
        </p:spPr>
        <p:txBody>
          <a:bodyPr wrap="square" rtlCol="0">
            <a:spAutoFit/>
          </a:bodyPr>
          <a:lstStyle/>
          <a:p>
            <a:r>
              <a:rPr kumimoji="1" lang="ja-JP" altLang="en-US" sz="32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赤ちゃんからみた面会の意味</a:t>
            </a:r>
          </a:p>
        </p:txBody>
      </p:sp>
      <p:sp>
        <p:nvSpPr>
          <p:cNvPr id="2" name="四角形: 角を丸くする 1">
            <a:extLst>
              <a:ext uri="{FF2B5EF4-FFF2-40B4-BE49-F238E27FC236}">
                <a16:creationId xmlns:a16="http://schemas.microsoft.com/office/drawing/2014/main" id="{AF804760-5B5F-4E57-A05D-B441E473A8F0}"/>
              </a:ext>
            </a:extLst>
          </p:cNvPr>
          <p:cNvSpPr/>
          <p:nvPr/>
        </p:nvSpPr>
        <p:spPr>
          <a:xfrm>
            <a:off x="1438506" y="5390992"/>
            <a:ext cx="9381893" cy="1328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39700" algn="just"/>
            <a:endParaRPr lang="en-US" altLang="ja-JP" sz="24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r>
              <a:rPr lang="ja-JP" altLang="ja-JP" sz="24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母親・父親が、ゆったりとした気持ちで赤ちゃんとの時間を過ごし、</a:t>
            </a:r>
            <a:endParaRPr lang="en-US" altLang="ja-JP" sz="24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r>
              <a:rPr lang="en-US" altLang="ja-JP" sz="2400" kern="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赤ちゃんに合わせて声をかけすること自体の</a:t>
            </a:r>
            <a:endParaRPr lang="en-US" altLang="ja-JP" sz="24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r>
              <a:rPr lang="en-US" altLang="ja-JP" sz="2400" kern="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赤ちゃんの脳の発達にたいする治療的な効果が示唆</a:t>
            </a:r>
            <a:endPar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endParaRPr kumimoji="1" lang="en-US" altLang="ja-JP" sz="2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60018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DF458AA1-BE80-44DC-97E5-84F41EDAE22D}"/>
              </a:ext>
            </a:extLst>
          </p:cNvPr>
          <p:cNvSpPr txBox="1"/>
          <p:nvPr/>
        </p:nvSpPr>
        <p:spPr>
          <a:xfrm>
            <a:off x="571642" y="665349"/>
            <a:ext cx="9486757" cy="523220"/>
          </a:xfrm>
          <a:prstGeom prst="rect">
            <a:avLst/>
          </a:prstGeom>
          <a:solidFill>
            <a:schemeClr val="accent5">
              <a:lumMod val="60000"/>
              <a:lumOff val="40000"/>
            </a:schemeClr>
          </a:solidFill>
        </p:spPr>
        <p:txBody>
          <a:bodyPr wrap="square">
            <a:spAutoFit/>
          </a:bodyPr>
          <a:lstStyle/>
          <a:p>
            <a:pPr algn="just"/>
            <a:r>
              <a:rPr kumimoji="1" lang="ja-JP" altLang="en-US" sz="2800" b="1" dirty="0">
                <a:latin typeface="UD デジタル 教科書体 NP-R" panose="02020400000000000000" pitchFamily="18" charset="-128"/>
                <a:ea typeface="UD デジタル 教科書体 NP-R" panose="02020400000000000000" pitchFamily="18" charset="-128"/>
              </a:rPr>
              <a:t>面会やケアの制限以降</a:t>
            </a:r>
            <a:r>
              <a:rPr lang="ja-JP" altLang="en-US" sz="2800" b="1" dirty="0">
                <a:latin typeface="UD デジタル 教科書体 NP-R" panose="02020400000000000000" pitchFamily="18" charset="-128"/>
                <a:ea typeface="UD デジタル 教科書体 NP-R" panose="02020400000000000000" pitchFamily="18" charset="-128"/>
              </a:rPr>
              <a:t>、心</a:t>
            </a:r>
            <a:r>
              <a:rPr kumimoji="1" lang="ja-JP" altLang="ja-JP" sz="2800" b="1" dirty="0">
                <a:latin typeface="UD デジタル 教科書体 NP-R" panose="02020400000000000000" pitchFamily="18" charset="-128"/>
                <a:ea typeface="UD デジタル 教科書体 NP-R" panose="02020400000000000000" pitchFamily="18" charset="-128"/>
              </a:rPr>
              <a:t>理士</a:t>
            </a:r>
            <a:r>
              <a:rPr kumimoji="1" lang="ja-JP" altLang="en-US" sz="2800" b="1" dirty="0">
                <a:latin typeface="UD デジタル 教科書体 NP-R" panose="02020400000000000000" pitchFamily="18" charset="-128"/>
                <a:ea typeface="UD デジタル 教科書体 NP-R" panose="02020400000000000000" pitchFamily="18" charset="-128"/>
              </a:rPr>
              <a:t>がとらえた</a:t>
            </a:r>
            <a:r>
              <a:rPr kumimoji="1" lang="ja-JP" altLang="en-US" sz="2800" b="1" dirty="0">
                <a:solidFill>
                  <a:srgbClr val="FF0000"/>
                </a:solidFill>
                <a:latin typeface="UD デジタル 教科書体 NP-R" panose="02020400000000000000" pitchFamily="18" charset="-128"/>
                <a:ea typeface="UD デジタル 教科書体 NP-R" panose="02020400000000000000" pitchFamily="18" charset="-128"/>
              </a:rPr>
              <a:t>赤ちゃんの変化</a:t>
            </a:r>
            <a:endParaRPr kumimoji="1" lang="ja-JP" altLang="ja-JP" sz="2800" b="1" dirty="0">
              <a:solidFill>
                <a:srgbClr val="FF0000"/>
              </a:solidFill>
            </a:endParaRPr>
          </a:p>
        </p:txBody>
      </p:sp>
      <p:graphicFrame>
        <p:nvGraphicFramePr>
          <p:cNvPr id="16" name="グラフ 15">
            <a:extLst>
              <a:ext uri="{FF2B5EF4-FFF2-40B4-BE49-F238E27FC236}">
                <a16:creationId xmlns:a16="http://schemas.microsoft.com/office/drawing/2014/main" id="{0128557E-9665-4567-A726-E8EA8009C4EE}"/>
              </a:ext>
            </a:extLst>
          </p:cNvPr>
          <p:cNvGraphicFramePr>
            <a:graphicFrameLocks/>
          </p:cNvGraphicFramePr>
          <p:nvPr>
            <p:extLst>
              <p:ext uri="{D42A27DB-BD31-4B8C-83A1-F6EECF244321}">
                <p14:modId xmlns:p14="http://schemas.microsoft.com/office/powerpoint/2010/main" val="2813447874"/>
              </p:ext>
            </p:extLst>
          </p:nvPr>
        </p:nvGraphicFramePr>
        <p:xfrm>
          <a:off x="0" y="1508609"/>
          <a:ext cx="4775200" cy="3840782"/>
        </p:xfrm>
        <a:graphic>
          <a:graphicData uri="http://schemas.openxmlformats.org/drawingml/2006/chart">
            <c:chart xmlns:c="http://schemas.openxmlformats.org/drawingml/2006/chart" xmlns:r="http://schemas.openxmlformats.org/officeDocument/2006/relationships" r:id="rId4"/>
          </a:graphicData>
        </a:graphic>
      </p:graphicFrame>
      <p:grpSp>
        <p:nvGrpSpPr>
          <p:cNvPr id="2" name="グループ化 1">
            <a:extLst>
              <a:ext uri="{FF2B5EF4-FFF2-40B4-BE49-F238E27FC236}">
                <a16:creationId xmlns:a16="http://schemas.microsoft.com/office/drawing/2014/main" id="{E8768066-912E-442A-B24D-F3BB9A99130A}"/>
              </a:ext>
            </a:extLst>
          </p:cNvPr>
          <p:cNvGrpSpPr/>
          <p:nvPr/>
        </p:nvGrpSpPr>
        <p:grpSpPr>
          <a:xfrm>
            <a:off x="5923128" y="1351128"/>
            <a:ext cx="5874270" cy="5191911"/>
            <a:chOff x="5862468" y="1377390"/>
            <a:chExt cx="5946194" cy="5245846"/>
          </a:xfrm>
        </p:grpSpPr>
        <p:grpSp>
          <p:nvGrpSpPr>
            <p:cNvPr id="14" name="グループ化 13">
              <a:extLst>
                <a:ext uri="{FF2B5EF4-FFF2-40B4-BE49-F238E27FC236}">
                  <a16:creationId xmlns:a16="http://schemas.microsoft.com/office/drawing/2014/main" id="{8FE778B3-939A-4674-843F-E38DB5A55CD9}"/>
                </a:ext>
              </a:extLst>
            </p:cNvPr>
            <p:cNvGrpSpPr/>
            <p:nvPr/>
          </p:nvGrpSpPr>
          <p:grpSpPr>
            <a:xfrm>
              <a:off x="5874588" y="1909576"/>
              <a:ext cx="5934074" cy="4713660"/>
              <a:chOff x="6001177" y="1944612"/>
              <a:chExt cx="5934074" cy="4713660"/>
            </a:xfrm>
            <a:gradFill>
              <a:gsLst>
                <a:gs pos="90787">
                  <a:srgbClr val="8CA1D7"/>
                </a:gs>
                <a:gs pos="87000">
                  <a:srgbClr val="9FAFDB"/>
                </a:gs>
                <a:gs pos="0">
                  <a:schemeClr val="accent1">
                    <a:lumMod val="110000"/>
                    <a:satMod val="105000"/>
                    <a:tint val="67000"/>
                  </a:schemeClr>
                </a:gs>
                <a:gs pos="89655">
                  <a:srgbClr val="90A4D8"/>
                </a:gs>
                <a:gs pos="87000">
                  <a:schemeClr val="accent1">
                    <a:lumMod val="105000"/>
                    <a:satMod val="103000"/>
                    <a:tint val="73000"/>
                  </a:schemeClr>
                </a:gs>
                <a:gs pos="100000">
                  <a:schemeClr val="accent1">
                    <a:lumMod val="105000"/>
                    <a:satMod val="109000"/>
                    <a:tint val="81000"/>
                  </a:schemeClr>
                </a:gs>
              </a:gsLst>
              <a:lin ang="5400000" scaled="0"/>
            </a:gradFill>
          </p:grpSpPr>
          <p:sp>
            <p:nvSpPr>
              <p:cNvPr id="4" name="吹き出し: 角を丸めた四角形 3">
                <a:extLst>
                  <a:ext uri="{FF2B5EF4-FFF2-40B4-BE49-F238E27FC236}">
                    <a16:creationId xmlns:a16="http://schemas.microsoft.com/office/drawing/2014/main" id="{88D0EE13-47F9-4732-B956-C092891FDB4C}"/>
                  </a:ext>
                </a:extLst>
              </p:cNvPr>
              <p:cNvSpPr/>
              <p:nvPr/>
            </p:nvSpPr>
            <p:spPr>
              <a:xfrm>
                <a:off x="6001177" y="1944612"/>
                <a:ext cx="5898569" cy="1308386"/>
              </a:xfrm>
              <a:prstGeom prst="wedgeRoundRectCallout">
                <a:avLst>
                  <a:gd name="adj1" fmla="val -55276"/>
                  <a:gd name="adj2" fmla="val 49131"/>
                  <a:gd name="adj3" fmla="val 16667"/>
                </a:avLst>
              </a:prstGeom>
              <a:grpFill/>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000" b="1" dirty="0">
                    <a:solidFill>
                      <a:srgbClr val="FF0000"/>
                    </a:solidFill>
                  </a:rPr>
                  <a:t>反応の乏しさ</a:t>
                </a:r>
                <a:r>
                  <a:rPr kumimoji="1" lang="en-US" altLang="ja-JP" sz="2000" b="1" dirty="0">
                    <a:solidFill>
                      <a:srgbClr val="FF0000"/>
                    </a:solidFill>
                  </a:rPr>
                  <a:t>【16】</a:t>
                </a:r>
              </a:p>
              <a:p>
                <a:r>
                  <a:rPr lang="ja-JP" altLang="en-US" dirty="0"/>
                  <a:t>反応が乏しい</a:t>
                </a:r>
                <a:r>
                  <a:rPr lang="en-US" altLang="ja-JP" dirty="0"/>
                  <a:t>(6)…</a:t>
                </a:r>
                <a:r>
                  <a:rPr lang="ja-JP" altLang="en-US" sz="1600" dirty="0"/>
                  <a:t>応答が少ない</a:t>
                </a:r>
                <a:r>
                  <a:rPr lang="en-US" altLang="ja-JP" sz="1600" dirty="0"/>
                  <a:t>/</a:t>
                </a:r>
                <a:r>
                  <a:rPr lang="ja-JP" altLang="en-US" sz="1600" dirty="0"/>
                  <a:t>あまり泣かない　等</a:t>
                </a:r>
                <a:endParaRPr lang="en-US" altLang="ja-JP" dirty="0"/>
              </a:p>
              <a:p>
                <a:r>
                  <a:rPr kumimoji="1" lang="ja-JP" altLang="en-US" dirty="0"/>
                  <a:t>静かになった</a:t>
                </a:r>
                <a:r>
                  <a:rPr kumimoji="1" lang="en-US" altLang="ja-JP" dirty="0"/>
                  <a:t>(5)…</a:t>
                </a:r>
                <a:r>
                  <a:rPr kumimoji="1" lang="ja-JP" altLang="en-US" sz="1600" dirty="0"/>
                  <a:t>静かな子が多い</a:t>
                </a:r>
                <a:r>
                  <a:rPr kumimoji="1" lang="en-US" altLang="ja-JP" sz="1600" dirty="0"/>
                  <a:t>/</a:t>
                </a:r>
                <a:r>
                  <a:rPr kumimoji="1" lang="ja-JP" altLang="en-US" sz="1600" dirty="0"/>
                  <a:t>静か　等</a:t>
                </a:r>
                <a:endParaRPr kumimoji="1" lang="en-US" altLang="ja-JP" sz="1600" dirty="0"/>
              </a:p>
              <a:p>
                <a:r>
                  <a:rPr lang="ja-JP" altLang="en-US" dirty="0"/>
                  <a:t>元気がない</a:t>
                </a:r>
                <a:r>
                  <a:rPr lang="en-US" altLang="ja-JP" dirty="0"/>
                  <a:t>(5)</a:t>
                </a:r>
                <a:r>
                  <a:rPr lang="ja-JP" altLang="en-US" dirty="0"/>
                  <a:t>　</a:t>
                </a:r>
                <a:r>
                  <a:rPr lang="en-US" altLang="ja-JP" dirty="0"/>
                  <a:t>…</a:t>
                </a:r>
                <a:r>
                  <a:rPr lang="ja-JP" altLang="en-US" sz="1600" dirty="0"/>
                  <a:t>元気がない</a:t>
                </a:r>
                <a:r>
                  <a:rPr lang="en-US" altLang="ja-JP" sz="1600" dirty="0"/>
                  <a:t>/</a:t>
                </a:r>
                <a:r>
                  <a:rPr lang="ja-JP" altLang="en-US" sz="1600" dirty="0"/>
                  <a:t>活気が薄まった　等</a:t>
                </a:r>
                <a:endParaRPr kumimoji="1" lang="ja-JP" altLang="en-US" dirty="0"/>
              </a:p>
            </p:txBody>
          </p:sp>
          <p:sp>
            <p:nvSpPr>
              <p:cNvPr id="5" name="吹き出し: 角を丸めた四角形 4">
                <a:extLst>
                  <a:ext uri="{FF2B5EF4-FFF2-40B4-BE49-F238E27FC236}">
                    <a16:creationId xmlns:a16="http://schemas.microsoft.com/office/drawing/2014/main" id="{91B8E075-D62F-47B2-AE32-318CE362B587}"/>
                  </a:ext>
                </a:extLst>
              </p:cNvPr>
              <p:cNvSpPr/>
              <p:nvPr/>
            </p:nvSpPr>
            <p:spPr>
              <a:xfrm>
                <a:off x="6036682" y="3280252"/>
                <a:ext cx="5863064" cy="1083304"/>
              </a:xfrm>
              <a:prstGeom prst="wedgeRoundRectCallout">
                <a:avLst>
                  <a:gd name="adj1" fmla="val -55767"/>
                  <a:gd name="adj2" fmla="val 33228"/>
                  <a:gd name="adj3" fmla="val 16667"/>
                </a:avLst>
              </a:prstGeom>
              <a:grp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000" b="1" dirty="0"/>
                  <a:t>周囲への希求力の弱さ</a:t>
                </a:r>
                <a:r>
                  <a:rPr lang="en-US" altLang="ja-JP" sz="2000" b="1" dirty="0"/>
                  <a:t>【9】</a:t>
                </a:r>
              </a:p>
              <a:p>
                <a:r>
                  <a:rPr lang="ja-JP" altLang="en-US" dirty="0"/>
                  <a:t>一人で過ごしている</a:t>
                </a:r>
                <a:r>
                  <a:rPr lang="en-US" altLang="ja-JP" dirty="0"/>
                  <a:t>(5)…</a:t>
                </a:r>
                <a:r>
                  <a:rPr lang="ja-JP" altLang="en-US" sz="1600" dirty="0"/>
                  <a:t>一人で寝てしまう　等</a:t>
                </a:r>
                <a:endParaRPr lang="en-US" altLang="ja-JP" sz="1600" dirty="0"/>
              </a:p>
              <a:p>
                <a:r>
                  <a:rPr lang="ja-JP" altLang="en-US" dirty="0"/>
                  <a:t>おとなしく寝ている</a:t>
                </a:r>
                <a:r>
                  <a:rPr lang="en-US" altLang="ja-JP" dirty="0"/>
                  <a:t>(4)…</a:t>
                </a:r>
                <a:r>
                  <a:rPr lang="ja-JP" altLang="en-US" sz="1600" dirty="0"/>
                  <a:t>寝ている時間が増えた　等</a:t>
                </a:r>
                <a:endParaRPr kumimoji="1" lang="en-US" altLang="ja-JP" dirty="0"/>
              </a:p>
            </p:txBody>
          </p:sp>
          <p:sp>
            <p:nvSpPr>
              <p:cNvPr id="7" name="吹き出し: 角を丸めた四角形 6">
                <a:extLst>
                  <a:ext uri="{FF2B5EF4-FFF2-40B4-BE49-F238E27FC236}">
                    <a16:creationId xmlns:a16="http://schemas.microsoft.com/office/drawing/2014/main" id="{8A39A645-6300-4F8B-A9D4-DB0F53AB6866}"/>
                  </a:ext>
                </a:extLst>
              </p:cNvPr>
              <p:cNvSpPr/>
              <p:nvPr/>
            </p:nvSpPr>
            <p:spPr>
              <a:xfrm>
                <a:off x="6001177" y="5463466"/>
                <a:ext cx="5934074" cy="1194806"/>
              </a:xfrm>
              <a:prstGeom prst="wedgeRoundRectCallout">
                <a:avLst>
                  <a:gd name="adj1" fmla="val -54880"/>
                  <a:gd name="adj2" fmla="val -37996"/>
                  <a:gd name="adj3" fmla="val 16667"/>
                </a:avLst>
              </a:prstGeom>
              <a:grp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b="1" dirty="0"/>
                  <a:t>ゆっくり過ごせない</a:t>
                </a:r>
                <a:r>
                  <a:rPr lang="en-US" altLang="ja-JP" b="1" dirty="0"/>
                  <a:t>【3】</a:t>
                </a:r>
              </a:p>
              <a:p>
                <a:r>
                  <a:rPr lang="ja-JP" altLang="en-US" sz="1600" dirty="0"/>
                  <a:t>　</a:t>
                </a:r>
                <a:r>
                  <a:rPr lang="en-US" altLang="ja-JP" sz="1600" dirty="0"/>
                  <a:t>…</a:t>
                </a:r>
                <a:r>
                  <a:rPr lang="ja-JP" altLang="en-US" sz="1600" dirty="0"/>
                  <a:t>抱っこが中断　両親とゆったりかかわれていない</a:t>
                </a:r>
                <a:endParaRPr lang="en-US" altLang="ja-JP" sz="1600" dirty="0"/>
              </a:p>
              <a:p>
                <a:r>
                  <a:rPr kumimoji="1" lang="ja-JP" altLang="en-US" b="1" dirty="0"/>
                  <a:t>スタッフとの関係</a:t>
                </a:r>
                <a:r>
                  <a:rPr kumimoji="1" lang="en-US" altLang="ja-JP" b="1" dirty="0"/>
                  <a:t>【3</a:t>
                </a:r>
                <a:r>
                  <a:rPr lang="en-US" altLang="ja-JP" b="1" dirty="0"/>
                  <a:t>】</a:t>
                </a:r>
                <a:r>
                  <a:rPr lang="ja-JP" altLang="en-US" sz="1600" dirty="0"/>
                  <a:t>　</a:t>
                </a:r>
                <a:r>
                  <a:rPr lang="en-US" altLang="ja-JP" sz="1600" dirty="0"/>
                  <a:t>…</a:t>
                </a:r>
                <a:r>
                  <a:rPr lang="ja-JP" altLang="en-US" sz="1600" dirty="0"/>
                  <a:t>遊んでせがむ感じ　等</a:t>
                </a:r>
                <a:endParaRPr lang="en-US" altLang="ja-JP" sz="1600" dirty="0"/>
              </a:p>
              <a:p>
                <a:r>
                  <a:rPr lang="ja-JP" altLang="en-US" b="1" dirty="0"/>
                  <a:t>その他</a:t>
                </a:r>
                <a:r>
                  <a:rPr lang="en-US" altLang="ja-JP" b="1" dirty="0"/>
                  <a:t>【3</a:t>
                </a:r>
                <a:r>
                  <a:rPr lang="ja-JP" altLang="en-US" b="1" dirty="0"/>
                  <a:t>名</a:t>
                </a:r>
                <a:r>
                  <a:rPr lang="en-US" altLang="ja-JP" b="1" dirty="0"/>
                  <a:t>】</a:t>
                </a:r>
                <a:r>
                  <a:rPr lang="ja-JP" altLang="en-US" sz="1600" dirty="0"/>
                  <a:t>　</a:t>
                </a:r>
                <a:r>
                  <a:rPr lang="en-US" altLang="ja-JP" sz="1600" dirty="0"/>
                  <a:t>…</a:t>
                </a:r>
                <a:r>
                  <a:rPr lang="ja-JP" altLang="en-US" sz="1600" dirty="0"/>
                  <a:t>体重増加が緩やか</a:t>
                </a:r>
                <a:r>
                  <a:rPr lang="en-US" altLang="ja-JP" sz="1600" dirty="0"/>
                  <a:t>/</a:t>
                </a:r>
                <a:r>
                  <a:rPr lang="ja-JP" altLang="en-US" sz="1600" dirty="0"/>
                  <a:t>入院期間の延長　等</a:t>
                </a:r>
                <a:endParaRPr kumimoji="1" lang="ja-JP" altLang="en-US" dirty="0"/>
              </a:p>
            </p:txBody>
          </p:sp>
          <p:sp>
            <p:nvSpPr>
              <p:cNvPr id="8" name="吹き出し: 角を丸めた四角形 7">
                <a:extLst>
                  <a:ext uri="{FF2B5EF4-FFF2-40B4-BE49-F238E27FC236}">
                    <a16:creationId xmlns:a16="http://schemas.microsoft.com/office/drawing/2014/main" id="{38465D33-C8E8-484F-AAD4-F14C464E41BC}"/>
                  </a:ext>
                </a:extLst>
              </p:cNvPr>
              <p:cNvSpPr/>
              <p:nvPr/>
            </p:nvSpPr>
            <p:spPr>
              <a:xfrm>
                <a:off x="6001177" y="4414380"/>
                <a:ext cx="5934074" cy="981159"/>
              </a:xfrm>
              <a:prstGeom prst="wedgeRoundRectCallout">
                <a:avLst>
                  <a:gd name="adj1" fmla="val -55267"/>
                  <a:gd name="adj2" fmla="val 32722"/>
                  <a:gd name="adj3" fmla="val 16667"/>
                </a:avLst>
              </a:prstGeom>
              <a:grp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000" b="1" dirty="0"/>
                  <a:t>状態の変化</a:t>
                </a:r>
                <a:r>
                  <a:rPr lang="en-US" altLang="ja-JP" sz="2000" b="1" dirty="0"/>
                  <a:t>【6】</a:t>
                </a:r>
              </a:p>
              <a:p>
                <a:r>
                  <a:rPr lang="ja-JP" altLang="en-US" dirty="0"/>
                  <a:t>落ち着きのなさ</a:t>
                </a:r>
                <a:r>
                  <a:rPr lang="en-US" altLang="ja-JP" dirty="0"/>
                  <a:t>(4)…</a:t>
                </a:r>
                <a:r>
                  <a:rPr lang="ja-JP" altLang="en-US" sz="1600" dirty="0"/>
                  <a:t>抱っこされても落ち着かない　等</a:t>
                </a:r>
                <a:endParaRPr lang="en-US" altLang="ja-JP" dirty="0"/>
              </a:p>
              <a:p>
                <a:r>
                  <a:rPr lang="ja-JP" altLang="en-US" dirty="0"/>
                  <a:t>ぐずる</a:t>
                </a:r>
                <a:r>
                  <a:rPr lang="en-US" altLang="ja-JP" dirty="0"/>
                  <a:t>(2)</a:t>
                </a:r>
                <a:r>
                  <a:rPr lang="ja-JP" altLang="en-US" dirty="0"/>
                  <a:t>　　　　</a:t>
                </a:r>
                <a:r>
                  <a:rPr lang="en-US" altLang="ja-JP" dirty="0"/>
                  <a:t>…</a:t>
                </a:r>
                <a:r>
                  <a:rPr lang="ja-JP" altLang="en-US" sz="1600" dirty="0"/>
                  <a:t>ぐずる子が多い</a:t>
                </a:r>
                <a:r>
                  <a:rPr lang="en-US" altLang="ja-JP" sz="1600" dirty="0"/>
                  <a:t>/</a:t>
                </a:r>
                <a:r>
                  <a:rPr lang="ja-JP" altLang="en-US" sz="1600" dirty="0"/>
                  <a:t>泣き続けている</a:t>
                </a:r>
                <a:endParaRPr lang="en-US" altLang="ja-JP" dirty="0"/>
              </a:p>
            </p:txBody>
          </p:sp>
        </p:grpSp>
        <p:sp>
          <p:nvSpPr>
            <p:cNvPr id="10" name="吹き出し: 角を丸めた四角形 9">
              <a:extLst>
                <a:ext uri="{FF2B5EF4-FFF2-40B4-BE49-F238E27FC236}">
                  <a16:creationId xmlns:a16="http://schemas.microsoft.com/office/drawing/2014/main" id="{43BBAE4E-33C0-4AF7-BACA-F07EEAAD7D1D}"/>
                </a:ext>
              </a:extLst>
            </p:cNvPr>
            <p:cNvSpPr/>
            <p:nvPr/>
          </p:nvSpPr>
          <p:spPr>
            <a:xfrm>
              <a:off x="5862468" y="1377390"/>
              <a:ext cx="5898569" cy="421399"/>
            </a:xfrm>
            <a:prstGeom prst="wedgeRoundRectCallout">
              <a:avLst>
                <a:gd name="adj1" fmla="val -48728"/>
                <a:gd name="adj2" fmla="val 5825"/>
                <a:gd name="adj3" fmla="val 16667"/>
              </a:avLst>
            </a:prstGeom>
            <a:noFill/>
            <a:ln w="38100"/>
          </p:spPr>
          <p:style>
            <a:lnRef idx="2">
              <a:schemeClr val="accent5"/>
            </a:lnRef>
            <a:fillRef idx="1">
              <a:schemeClr val="lt1"/>
            </a:fillRef>
            <a:effectRef idx="0">
              <a:schemeClr val="accent5"/>
            </a:effectRef>
            <a:fontRef idx="minor">
              <a:schemeClr val="dk1"/>
            </a:fontRef>
          </p:style>
          <p:txBody>
            <a:bodyPr rtlCol="0" anchor="ctr"/>
            <a:lstStyle/>
            <a:p>
              <a:pPr algn="ctr"/>
              <a:r>
                <a:rPr lang="ja-JP" altLang="en-US" sz="2000" dirty="0">
                  <a:latin typeface="UD デジタル 教科書体 NP-R" panose="02020400000000000000" pitchFamily="18" charset="-128"/>
                  <a:ea typeface="UD デジタル 教科書体 NP-R" panose="02020400000000000000" pitchFamily="18" charset="-128"/>
                </a:rPr>
                <a:t>赤ちゃんの変化について（自由記述　</a:t>
              </a:r>
              <a:r>
                <a:rPr lang="en-US" altLang="ja-JP" sz="2000" dirty="0">
                  <a:latin typeface="UD デジタル 教科書体 NP-R" panose="02020400000000000000" pitchFamily="18" charset="-128"/>
                  <a:ea typeface="UD デジタル 教科書体 NP-R" panose="02020400000000000000" pitchFamily="18" charset="-128"/>
                </a:rPr>
                <a:t>40</a:t>
              </a:r>
              <a:r>
                <a:rPr lang="ja-JP" altLang="en-US" sz="2000" dirty="0">
                  <a:latin typeface="UD デジタル 教科書体 NP-R" panose="02020400000000000000" pitchFamily="18" charset="-128"/>
                  <a:ea typeface="UD デジタル 教科書体 NP-R" panose="02020400000000000000" pitchFamily="18" charset="-128"/>
                </a:rPr>
                <a:t>）</a:t>
              </a:r>
              <a:endParaRPr lang="en-US" altLang="ja-JP" sz="2000" dirty="0">
                <a:latin typeface="UD デジタル 教科書体 NP-R" panose="02020400000000000000" pitchFamily="18" charset="-128"/>
                <a:ea typeface="UD デジタル 教科書体 NP-R" panose="02020400000000000000" pitchFamily="18" charset="-128"/>
              </a:endParaRPr>
            </a:p>
          </p:txBody>
        </p:sp>
      </p:grpSp>
      <p:pic>
        <p:nvPicPr>
          <p:cNvPr id="11" name="図 10">
            <a:extLst>
              <a:ext uri="{FF2B5EF4-FFF2-40B4-BE49-F238E27FC236}">
                <a16:creationId xmlns:a16="http://schemas.microsoft.com/office/drawing/2014/main" id="{E69071D3-522F-4853-BCA8-F902FFB3CDDC}"/>
              </a:ext>
            </a:extLst>
          </p:cNvPr>
          <p:cNvPicPr>
            <a:picLocks noChangeAspect="1"/>
          </p:cNvPicPr>
          <p:nvPr/>
        </p:nvPicPr>
        <p:blipFill rotWithShape="1">
          <a:blip r:embed="rId5">
            <a:extLst>
              <a:ext uri="{28A0092B-C50C-407E-A947-70E740481C1C}">
                <a14:useLocalDpi xmlns:a14="http://schemas.microsoft.com/office/drawing/2010/main" val="0"/>
              </a:ext>
              <a:ext uri="{837473B0-CC2E-450A-ABE3-18F120FF3D39}">
                <a1611:picAttrSrcUrl xmlns:a1611="http://schemas.microsoft.com/office/drawing/2016/11/main" r:id="rId6"/>
              </a:ext>
            </a:extLst>
          </a:blip>
          <a:srcRect b="30204"/>
          <a:stretch/>
        </p:blipFill>
        <p:spPr>
          <a:xfrm>
            <a:off x="4571656" y="3860896"/>
            <a:ext cx="1001340" cy="1194806"/>
          </a:xfrm>
          <a:prstGeom prst="rect">
            <a:avLst/>
          </a:prstGeom>
        </p:spPr>
      </p:pic>
      <p:sp>
        <p:nvSpPr>
          <p:cNvPr id="9" name="テキスト ボックス 8">
            <a:extLst>
              <a:ext uri="{FF2B5EF4-FFF2-40B4-BE49-F238E27FC236}">
                <a16:creationId xmlns:a16="http://schemas.microsoft.com/office/drawing/2014/main" id="{7424831F-7D36-72FE-8AE3-3643DA29B706}"/>
              </a:ext>
            </a:extLst>
          </p:cNvPr>
          <p:cNvSpPr txBox="1"/>
          <p:nvPr/>
        </p:nvSpPr>
        <p:spPr>
          <a:xfrm>
            <a:off x="9935568" y="876989"/>
            <a:ext cx="2133602" cy="338554"/>
          </a:xfrm>
          <a:prstGeom prst="rect">
            <a:avLst/>
          </a:prstGeom>
          <a:noFill/>
        </p:spPr>
        <p:txBody>
          <a:bodyPr wrap="square" rtlCol="0">
            <a:spAutoFit/>
          </a:bodyPr>
          <a:lstStyle/>
          <a:p>
            <a:r>
              <a:rPr kumimoji="1" lang="ja-JP" altLang="en-US" sz="1600" dirty="0"/>
              <a:t>（加治佐ら，</a:t>
            </a:r>
            <a:r>
              <a:rPr kumimoji="1" lang="en-US" altLang="ja-JP" sz="1600" dirty="0"/>
              <a:t>2022</a:t>
            </a:r>
            <a:r>
              <a:rPr kumimoji="1" lang="ja-JP" altLang="en-US" sz="1600" dirty="0"/>
              <a:t>）</a:t>
            </a:r>
          </a:p>
        </p:txBody>
      </p:sp>
      <p:sp>
        <p:nvSpPr>
          <p:cNvPr id="12" name="テキスト ボックス 11">
            <a:extLst>
              <a:ext uri="{FF2B5EF4-FFF2-40B4-BE49-F238E27FC236}">
                <a16:creationId xmlns:a16="http://schemas.microsoft.com/office/drawing/2014/main" id="{B56FF37B-0C99-EA6E-BBEE-F6C0DF78BE62}"/>
              </a:ext>
            </a:extLst>
          </p:cNvPr>
          <p:cNvSpPr txBox="1"/>
          <p:nvPr/>
        </p:nvSpPr>
        <p:spPr>
          <a:xfrm>
            <a:off x="246418" y="242488"/>
            <a:ext cx="3416320" cy="369332"/>
          </a:xfrm>
          <a:prstGeom prst="rect">
            <a:avLst/>
          </a:prstGeom>
          <a:noFill/>
        </p:spPr>
        <p:txBody>
          <a:bodyPr wrap="none" rtlCol="0">
            <a:spAutoFit/>
          </a:bodyPr>
          <a:lstStyle/>
          <a:p>
            <a:r>
              <a:rPr kumimoji="1" lang="ja-JP" altLang="en-US" dirty="0"/>
              <a:t>（ネットワークでの調査から）</a:t>
            </a:r>
          </a:p>
        </p:txBody>
      </p:sp>
    </p:spTree>
    <p:custDataLst>
      <p:tags r:id="rId1"/>
    </p:custDataLst>
    <p:extLst>
      <p:ext uri="{BB962C8B-B14F-4D97-AF65-F5344CB8AC3E}">
        <p14:creationId xmlns:p14="http://schemas.microsoft.com/office/powerpoint/2010/main" val="635810174"/>
      </p:ext>
    </p:extLst>
  </p:cSld>
  <p:clrMapOvr>
    <a:masterClrMapping/>
  </p:clrMapOvr>
  <mc:AlternateContent xmlns:mc="http://schemas.openxmlformats.org/markup-compatibility/2006" xmlns:p14="http://schemas.microsoft.com/office/powerpoint/2010/main">
    <mc:Choice Requires="p14">
      <p:transition spd="slow" p14:dur="2000" advTm="2023"/>
    </mc:Choice>
    <mc:Fallback xmlns="">
      <p:transition spd="slow" advTm="20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750" fill="hold"/>
                                        <p:tgtEl>
                                          <p:spTgt spid="2"/>
                                        </p:tgtEl>
                                        <p:attrNameLst>
                                          <p:attrName>ppt_x</p:attrName>
                                        </p:attrNameLst>
                                      </p:cBhvr>
                                      <p:tavLst>
                                        <p:tav tm="0">
                                          <p:val>
                                            <p:strVal val="1+#ppt_w/2"/>
                                          </p:val>
                                        </p:tav>
                                        <p:tav tm="100000">
                                          <p:val>
                                            <p:strVal val="#ppt_x"/>
                                          </p:val>
                                        </p:tav>
                                      </p:tavLst>
                                    </p:anim>
                                    <p:anim calcmode="lin" valueType="num">
                                      <p:cBhvr additive="base">
                                        <p:cTn id="8" dur="75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5AD069-B6E9-4AD4-9F34-6874F6B42A2F}"/>
              </a:ext>
            </a:extLst>
          </p:cNvPr>
          <p:cNvSpPr>
            <a:spLocks noGrp="1"/>
          </p:cNvSpPr>
          <p:nvPr>
            <p:ph type="title"/>
          </p:nvPr>
        </p:nvSpPr>
        <p:spPr>
          <a:xfrm>
            <a:off x="392152" y="97495"/>
            <a:ext cx="10515600" cy="1325563"/>
          </a:xfrm>
        </p:spPr>
        <p:txBody>
          <a:bodyPr>
            <a:normAutofit/>
          </a:bodyPr>
          <a:lstStyle/>
          <a:p>
            <a:r>
              <a:rPr kumimoji="1" lang="ja-JP" altLang="en-US" sz="3600" dirty="0">
                <a:latin typeface="ＭＳ Ｐゴシック" panose="020B0600070205080204" pitchFamily="50" charset="-128"/>
                <a:ea typeface="ＭＳ Ｐゴシック" panose="020B0600070205080204" pitchFamily="50" charset="-128"/>
              </a:rPr>
              <a:t>周産期という時期の特殊性</a:t>
            </a:r>
          </a:p>
        </p:txBody>
      </p:sp>
      <p:sp>
        <p:nvSpPr>
          <p:cNvPr id="3" name="コンテンツ プレースホルダー 2">
            <a:extLst>
              <a:ext uri="{FF2B5EF4-FFF2-40B4-BE49-F238E27FC236}">
                <a16:creationId xmlns:a16="http://schemas.microsoft.com/office/drawing/2014/main" id="{4EE27EB1-CCB9-469B-B6B1-1839457E1763}"/>
              </a:ext>
            </a:extLst>
          </p:cNvPr>
          <p:cNvSpPr>
            <a:spLocks noGrp="1"/>
          </p:cNvSpPr>
          <p:nvPr>
            <p:ph idx="1"/>
          </p:nvPr>
        </p:nvSpPr>
        <p:spPr>
          <a:xfrm>
            <a:off x="245881" y="1253331"/>
            <a:ext cx="11553967" cy="4351338"/>
          </a:xfrm>
        </p:spPr>
        <p:txBody>
          <a:bodyPr>
            <a:noAutofit/>
          </a:bodyPr>
          <a:lstStyle/>
          <a:p>
            <a:pPr marL="0" indent="0">
              <a:buNone/>
            </a:pPr>
            <a:r>
              <a:rPr lang="ja-JP" altLang="en-US"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　　</a:t>
            </a:r>
            <a:r>
              <a:rPr lang="ja-JP"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家族としての歴史をつむ</a:t>
            </a:r>
            <a:r>
              <a:rPr lang="ja-JP" altLang="en-US"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いでいく前　　</a:t>
            </a:r>
            <a:r>
              <a:rPr lang="en-US"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 </a:t>
            </a:r>
            <a:r>
              <a:rPr lang="ja-JP" altLang="en-US" sz="2400"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rPr>
              <a:t>　　親子の</a:t>
            </a:r>
            <a:r>
              <a:rPr lang="ja-JP"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関係性が築</a:t>
            </a:r>
            <a:r>
              <a:rPr lang="ja-JP" altLang="en-US"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け</a:t>
            </a:r>
            <a:r>
              <a:rPr lang="ja-JP"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る前</a:t>
            </a:r>
            <a:endParaRPr lang="en-US" altLang="ja-JP" sz="2400"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endParaRPr>
          </a:p>
          <a:p>
            <a:pPr marL="0" indent="0">
              <a:buNone/>
            </a:pPr>
            <a:r>
              <a:rPr lang="ja-JP" altLang="en-US"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　　　　　　→　</a:t>
            </a:r>
            <a:r>
              <a:rPr lang="ja-JP"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赤ちゃんと家族が出会い、一歩を踏み出すまさにそのスタートの時期</a:t>
            </a:r>
            <a:endParaRPr lang="en-US"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endParaRPr>
          </a:p>
          <a:p>
            <a:pPr marL="0" indent="0">
              <a:buNone/>
            </a:pPr>
            <a:endParaRPr lang="en-US" altLang="ja-JP" sz="2400"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endParaRPr>
          </a:p>
          <a:p>
            <a:pPr marL="0" indent="0">
              <a:buNone/>
            </a:pPr>
            <a:r>
              <a:rPr lang="ja-JP" altLang="en-US" sz="2400" b="1"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rPr>
              <a:t>     　</a:t>
            </a:r>
            <a:r>
              <a:rPr lang="ja-JP"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通常であれば、出産の後の高揚感とともに、赤ちゃんがいることによって、</a:t>
            </a:r>
            <a:endParaRPr lang="en-US"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endParaRPr>
          </a:p>
          <a:p>
            <a:pPr marL="0" indent="0">
              <a:buNone/>
            </a:pPr>
            <a:r>
              <a:rPr lang="ja-JP" altLang="en-US"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　　　</a:t>
            </a:r>
            <a:r>
              <a:rPr lang="ja-JP"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赤ちゃんがいる生活に順応し、赤ちゃんとのやり取りを</a:t>
            </a:r>
            <a:r>
              <a:rPr lang="ja-JP" altLang="en-US"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　</a:t>
            </a:r>
            <a:r>
              <a:rPr lang="ja-JP"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試行錯誤しながら積み重ね、</a:t>
            </a:r>
            <a:endParaRPr lang="en-US"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endParaRPr>
          </a:p>
          <a:p>
            <a:pPr marL="0" indent="0">
              <a:buNone/>
            </a:pPr>
            <a:r>
              <a:rPr lang="ja-JP" altLang="en-US" sz="2400"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rPr>
              <a:t>　　　</a:t>
            </a:r>
            <a:r>
              <a:rPr lang="ja-JP"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赤ちゃんとの関係を築き、親としても育っていく</a:t>
            </a:r>
            <a:endParaRPr lang="en-US" altLang="ja-JP" sz="2400"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endParaRPr>
          </a:p>
          <a:p>
            <a:pPr marL="0" indent="0">
              <a:buNone/>
            </a:pPr>
            <a:endParaRPr lang="en-US" altLang="ja-JP" sz="2400"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endParaRPr>
          </a:p>
          <a:p>
            <a:pPr marL="0" indent="0">
              <a:buNone/>
            </a:pPr>
            <a:r>
              <a:rPr lang="ja-JP" altLang="en-US"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　　　</a:t>
            </a:r>
            <a:r>
              <a:rPr lang="ja-JP"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関係がしっかりできた後であれば、</a:t>
            </a:r>
            <a:endParaRPr lang="en-US"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endParaRPr>
          </a:p>
          <a:p>
            <a:pPr marL="0" indent="0">
              <a:buNone/>
            </a:pPr>
            <a:r>
              <a:rPr lang="ja-JP" altLang="en-US" sz="2400"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rPr>
              <a:t>　　　　　　</a:t>
            </a:r>
            <a:r>
              <a:rPr lang="ja-JP"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側にいなくても、その相手のイメージは心の中にしっかりと保たれており、</a:t>
            </a:r>
            <a:endParaRPr lang="en-US"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endParaRPr>
          </a:p>
          <a:p>
            <a:pPr marL="0" indent="0">
              <a:buNone/>
            </a:pPr>
            <a:r>
              <a:rPr lang="ja-JP" altLang="en-US"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　　　　　　</a:t>
            </a:r>
            <a:r>
              <a:rPr lang="ja-JP"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一時的な分離があったとしても、もとの関係に戻していくことは可能</a:t>
            </a:r>
            <a:r>
              <a:rPr lang="en-US" altLang="ja-JP" sz="2400"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rPr>
              <a:t>.</a:t>
            </a:r>
          </a:p>
          <a:p>
            <a:pPr marL="0" indent="0">
              <a:buNone/>
            </a:pPr>
            <a:r>
              <a:rPr lang="en-US" altLang="ja-JP" sz="2400"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rPr>
              <a:t>        </a:t>
            </a:r>
          </a:p>
          <a:p>
            <a:pPr marL="0" indent="0">
              <a:buNone/>
            </a:pPr>
            <a:r>
              <a:rPr lang="en-US" altLang="ja-JP" sz="2400"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rPr>
              <a:t>        </a:t>
            </a:r>
            <a:r>
              <a:rPr lang="ja-JP" altLang="en-US" sz="2400"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rPr>
              <a:t>出産直後</a:t>
            </a:r>
            <a:r>
              <a:rPr lang="ja-JP" altLang="en-US"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　</a:t>
            </a:r>
            <a:r>
              <a:rPr lang="ja-JP" altLang="ja-JP"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我が子という実感も</a:t>
            </a:r>
            <a:r>
              <a:rPr lang="ja-JP" altLang="en-US" sz="2400"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rPr>
              <a:t>薄く、関係を築く前の段階</a:t>
            </a:r>
            <a:endParaRPr lang="en-US" altLang="ja-JP" sz="2400"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endParaRPr>
          </a:p>
          <a:p>
            <a:pPr marL="0" indent="0">
              <a:buNone/>
            </a:pPr>
            <a:endParaRPr kumimoji="1" lang="en-US" altLang="ja-JP" sz="2400" b="1"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endParaRPr>
          </a:p>
          <a:p>
            <a:pPr marL="0" indent="0">
              <a:buNone/>
            </a:pPr>
            <a:r>
              <a:rPr lang="ja-JP" altLang="en-US" sz="2400" b="1" kern="100" dirty="0">
                <a:solidFill>
                  <a:srgbClr val="000000"/>
                </a:solidFill>
                <a:latin typeface="游明朝" panose="02020400000000000000" pitchFamily="18" charset="-128"/>
                <a:ea typeface="ＭＳ Ｐゴシック" panose="020B0600070205080204" pitchFamily="50" charset="-128"/>
                <a:cs typeface="Courier New" panose="02070309020205020404" pitchFamily="49" charset="0"/>
              </a:rPr>
              <a:t>　　</a:t>
            </a:r>
            <a:r>
              <a:rPr lang="ja-JP" altLang="en-US" sz="2400" kern="100" dirty="0">
                <a:solidFill>
                  <a:srgbClr val="000000"/>
                </a:solidFill>
                <a:effectLst/>
                <a:latin typeface="游明朝" panose="02020400000000000000" pitchFamily="18" charset="-128"/>
                <a:ea typeface="ＭＳ Ｐゴシック" panose="020B0600070205080204" pitchFamily="50" charset="-128"/>
                <a:cs typeface="Courier New" panose="02070309020205020404" pitchFamily="49" charset="0"/>
              </a:rPr>
              <a:t>　　　　　　　</a:t>
            </a:r>
            <a:endParaRPr kumimoji="1" lang="ja-JP" altLang="en-US" sz="2400" b="1" dirty="0"/>
          </a:p>
        </p:txBody>
      </p:sp>
      <p:sp>
        <p:nvSpPr>
          <p:cNvPr id="6" name="矢印: 上下 5">
            <a:extLst>
              <a:ext uri="{FF2B5EF4-FFF2-40B4-BE49-F238E27FC236}">
                <a16:creationId xmlns:a16="http://schemas.microsoft.com/office/drawing/2014/main" id="{B8C531F7-4A3D-4BA2-8ED3-9FB7B624CC45}"/>
              </a:ext>
            </a:extLst>
          </p:cNvPr>
          <p:cNvSpPr/>
          <p:nvPr/>
        </p:nvSpPr>
        <p:spPr>
          <a:xfrm>
            <a:off x="1137676" y="4893359"/>
            <a:ext cx="193436" cy="110202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49283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2"/>
          <p:cNvSpPr txBox="1">
            <a:spLocks/>
          </p:cNvSpPr>
          <p:nvPr/>
        </p:nvSpPr>
        <p:spPr>
          <a:xfrm>
            <a:off x="1981200" y="714375"/>
            <a:ext cx="8229600" cy="5411788"/>
          </a:xfrm>
          <a:prstGeom prst="rect">
            <a:avLst/>
          </a:prstGeom>
        </p:spPr>
        <p:txBody>
          <a:bodyPr/>
          <a:lstStyle/>
          <a:p>
            <a:pPr marL="342900" indent="-342900" eaLnBrk="0" hangingPunct="0">
              <a:spcBef>
                <a:spcPct val="20000"/>
              </a:spcBef>
              <a:buClr>
                <a:schemeClr val="accent2"/>
              </a:buClr>
              <a:buSzPct val="80000"/>
              <a:defRPr/>
            </a:pPr>
            <a:endParaRPr lang="en-US" altLang="ja-JP" sz="3200" kern="0">
              <a:latin typeface="Century" pitchFamily="18" charset="0"/>
            </a:endParaRPr>
          </a:p>
          <a:p>
            <a:pPr marL="342900" indent="-342900" eaLnBrk="0" hangingPunct="0">
              <a:spcBef>
                <a:spcPct val="20000"/>
              </a:spcBef>
              <a:buClr>
                <a:schemeClr val="accent2"/>
              </a:buClr>
              <a:buSzPct val="80000"/>
              <a:defRPr/>
            </a:pPr>
            <a:endParaRPr lang="ja-JP" altLang="en-US" sz="3200" kern="0" dirty="0">
              <a:latin typeface="Century" pitchFamily="18" charset="0"/>
            </a:endParaRPr>
          </a:p>
        </p:txBody>
      </p:sp>
      <p:graphicFrame>
        <p:nvGraphicFramePr>
          <p:cNvPr id="3" name="グラフ 2"/>
          <p:cNvGraphicFramePr/>
          <p:nvPr/>
        </p:nvGraphicFramePr>
        <p:xfrm>
          <a:off x="2628900" y="2543540"/>
          <a:ext cx="6479857" cy="3710649"/>
        </p:xfrm>
        <a:graphic>
          <a:graphicData uri="http://schemas.openxmlformats.org/drawingml/2006/chart">
            <c:chart xmlns:c="http://schemas.openxmlformats.org/drawingml/2006/chart" xmlns:r="http://schemas.openxmlformats.org/officeDocument/2006/relationships" r:id="rId3"/>
          </a:graphicData>
        </a:graphic>
      </p:graphicFrame>
      <p:sp>
        <p:nvSpPr>
          <p:cNvPr id="32772" name="テキスト ボックス 3"/>
          <p:cNvSpPr txBox="1">
            <a:spLocks noChangeArrowheads="1"/>
          </p:cNvSpPr>
          <p:nvPr/>
        </p:nvSpPr>
        <p:spPr bwMode="auto">
          <a:xfrm>
            <a:off x="-351295" y="1982711"/>
            <a:ext cx="722165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b="1" dirty="0">
                <a:solidFill>
                  <a:srgbClr val="FF0000"/>
                </a:solidFill>
                <a:latin typeface="Century" panose="02040604050505020304" pitchFamily="18" charset="0"/>
              </a:rPr>
              <a:t>Distribution of EPDS scores</a:t>
            </a:r>
            <a:r>
              <a:rPr lang="ja-JP" altLang="en-US" b="1" dirty="0">
                <a:solidFill>
                  <a:srgbClr val="FF0000"/>
                </a:solidFill>
                <a:latin typeface="Century" panose="02040604050505020304" pitchFamily="18" charset="0"/>
              </a:rPr>
              <a:t>（</a:t>
            </a:r>
            <a:r>
              <a:rPr lang="en-US" altLang="ja-JP" b="1" dirty="0">
                <a:solidFill>
                  <a:srgbClr val="FF0000"/>
                </a:solidFill>
                <a:latin typeface="Century" panose="02040604050505020304" pitchFamily="18" charset="0"/>
              </a:rPr>
              <a:t>2006)</a:t>
            </a:r>
          </a:p>
        </p:txBody>
      </p:sp>
      <p:sp>
        <p:nvSpPr>
          <p:cNvPr id="32773" name="テキスト ボックス 4"/>
          <p:cNvSpPr txBox="1">
            <a:spLocks noChangeArrowheads="1"/>
          </p:cNvSpPr>
          <p:nvPr/>
        </p:nvSpPr>
        <p:spPr bwMode="auto">
          <a:xfrm>
            <a:off x="2074902" y="2714625"/>
            <a:ext cx="553998" cy="2794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latin typeface="Century" panose="02040604050505020304" pitchFamily="18" charset="0"/>
              </a:rPr>
              <a:t>Rate of subjects(%)</a:t>
            </a:r>
            <a:endParaRPr lang="ja-JP" altLang="en-US">
              <a:latin typeface="Century" panose="02040604050505020304" pitchFamily="18" charset="0"/>
            </a:endParaRPr>
          </a:p>
        </p:txBody>
      </p:sp>
      <p:sp>
        <p:nvSpPr>
          <p:cNvPr id="32774" name="テキスト ボックス 5"/>
          <p:cNvSpPr txBox="1">
            <a:spLocks noChangeArrowheads="1"/>
          </p:cNvSpPr>
          <p:nvPr/>
        </p:nvSpPr>
        <p:spPr bwMode="auto">
          <a:xfrm>
            <a:off x="4681409" y="6195515"/>
            <a:ext cx="185339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latin typeface="Century" panose="02040604050505020304" pitchFamily="18" charset="0"/>
              </a:rPr>
              <a:t>EPDS score</a:t>
            </a:r>
            <a:endParaRPr lang="ja-JP" altLang="en-US">
              <a:latin typeface="Century" panose="02040604050505020304" pitchFamily="18" charset="0"/>
            </a:endParaRPr>
          </a:p>
        </p:txBody>
      </p:sp>
      <p:cxnSp>
        <p:nvCxnSpPr>
          <p:cNvPr id="5" name="直線コネクタ 4"/>
          <p:cNvCxnSpPr/>
          <p:nvPr/>
        </p:nvCxnSpPr>
        <p:spPr>
          <a:xfrm>
            <a:off x="4923139" y="2543540"/>
            <a:ext cx="16476" cy="3435179"/>
          </a:xfrm>
          <a:prstGeom prst="line">
            <a:avLst/>
          </a:prstGeom>
          <a:ln w="3810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408445" y="613155"/>
            <a:ext cx="10352655" cy="584775"/>
          </a:xfrm>
          <a:prstGeom prst="rect">
            <a:avLst/>
          </a:prstGeom>
        </p:spPr>
        <p:txBody>
          <a:bodyPr wrap="square">
            <a:spAutoFit/>
          </a:bodyPr>
          <a:lstStyle/>
          <a:p>
            <a:r>
              <a:rPr lang="en-US" altLang="ja-JP" sz="3200" b="1" dirty="0"/>
              <a:t>NICU/GCU</a:t>
            </a:r>
            <a:r>
              <a:rPr lang="ja-JP" altLang="en-US" sz="3200" b="1" dirty="0"/>
              <a:t>に入院となった親の心理的状況は</a:t>
            </a:r>
          </a:p>
        </p:txBody>
      </p:sp>
      <p:sp>
        <p:nvSpPr>
          <p:cNvPr id="13" name="テキスト ボックス 12"/>
          <p:cNvSpPr txBox="1"/>
          <p:nvPr/>
        </p:nvSpPr>
        <p:spPr>
          <a:xfrm>
            <a:off x="7688844" y="6455104"/>
            <a:ext cx="4275529" cy="369332"/>
          </a:xfrm>
          <a:prstGeom prst="rect">
            <a:avLst/>
          </a:prstGeom>
          <a:noFill/>
        </p:spPr>
        <p:txBody>
          <a:bodyPr wrap="none" rtlCol="0">
            <a:spAutoFit/>
          </a:bodyPr>
          <a:lstStyle/>
          <a:p>
            <a:r>
              <a:rPr kumimoji="1" lang="ja-JP" altLang="en-US" dirty="0"/>
              <a:t>（</a:t>
            </a:r>
            <a:r>
              <a:rPr kumimoji="1" lang="en-US" altLang="ja-JP" dirty="0" err="1"/>
              <a:t>M,Nagata,et</a:t>
            </a:r>
            <a:r>
              <a:rPr kumimoji="1" lang="en-US" altLang="ja-JP" dirty="0"/>
              <a:t> al.2008</a:t>
            </a:r>
            <a:r>
              <a:rPr kumimoji="1" lang="ja-JP" altLang="en-US" dirty="0"/>
              <a:t>，</a:t>
            </a:r>
            <a:r>
              <a:rPr lang="ja-JP" altLang="en-US" dirty="0"/>
              <a:t>永田</a:t>
            </a:r>
            <a:r>
              <a:rPr kumimoji="1" lang="en-US" altLang="ja-JP" dirty="0"/>
              <a:t>,2011</a:t>
            </a:r>
            <a:r>
              <a:rPr kumimoji="1" lang="ja-JP" altLang="en-US" dirty="0"/>
              <a:t>））</a:t>
            </a:r>
          </a:p>
        </p:txBody>
      </p:sp>
      <p:sp>
        <p:nvSpPr>
          <p:cNvPr id="15" name="テキスト ボックス 14"/>
          <p:cNvSpPr txBox="1"/>
          <p:nvPr/>
        </p:nvSpPr>
        <p:spPr>
          <a:xfrm>
            <a:off x="5261608" y="2404900"/>
            <a:ext cx="646331" cy="369332"/>
          </a:xfrm>
          <a:prstGeom prst="rect">
            <a:avLst/>
          </a:prstGeom>
          <a:noFill/>
        </p:spPr>
        <p:txBody>
          <a:bodyPr wrap="none" rtlCol="0">
            <a:spAutoFit/>
          </a:bodyPr>
          <a:lstStyle/>
          <a:p>
            <a:r>
              <a:rPr kumimoji="1" lang="ja-JP" altLang="en-US" dirty="0"/>
              <a:t>陽性</a:t>
            </a:r>
          </a:p>
        </p:txBody>
      </p:sp>
    </p:spTree>
    <p:extLst>
      <p:ext uri="{BB962C8B-B14F-4D97-AF65-F5344CB8AC3E}">
        <p14:creationId xmlns:p14="http://schemas.microsoft.com/office/powerpoint/2010/main" val="6513601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2499CE60-86C2-5FAD-BA77-C5D52D942EF4}"/>
              </a:ext>
            </a:extLst>
          </p:cNvPr>
          <p:cNvSpPr txBox="1">
            <a:spLocks/>
          </p:cNvSpPr>
          <p:nvPr/>
        </p:nvSpPr>
        <p:spPr>
          <a:xfrm>
            <a:off x="216409" y="321158"/>
            <a:ext cx="11759183" cy="390985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61938" indent="-261938">
              <a:buFont typeface="Wingdings" panose="05000000000000000000" pitchFamily="2" charset="2"/>
              <a:buChar char="l"/>
            </a:pPr>
            <a:r>
              <a:rPr lang="ja-JP" altLang="en-US" sz="3200" u="sng" dirty="0">
                <a:latin typeface="ＭＳ Ｐゴシック" panose="020B0600070205080204" pitchFamily="50" charset="-128"/>
                <a:ea typeface="ＭＳ Ｐゴシック" panose="020B0600070205080204" pitchFamily="50" charset="-128"/>
              </a:rPr>
              <a:t>子どもの反応に対する母親の応答性は低い</a:t>
            </a:r>
            <a:r>
              <a:rPr lang="ja-JP" altLang="en-US" sz="2400" u="sng" dirty="0">
                <a:latin typeface="ＭＳ Ｐゴシック" panose="020B0600070205080204" pitchFamily="50" charset="-128"/>
                <a:ea typeface="ＭＳ Ｐゴシック" panose="020B0600070205080204" pitchFamily="50" charset="-128"/>
              </a:rPr>
              <a:t>（福岡・永田他</a:t>
            </a:r>
            <a:r>
              <a:rPr lang="en-US" altLang="ja-JP" sz="2400" u="sng" dirty="0">
                <a:latin typeface="ＭＳ Ｐゴシック" panose="020B0600070205080204" pitchFamily="50" charset="-128"/>
                <a:ea typeface="ＭＳ Ｐゴシック" panose="020B0600070205080204" pitchFamily="50" charset="-128"/>
              </a:rPr>
              <a:t>,2018</a:t>
            </a:r>
            <a:r>
              <a:rPr lang="ja-JP" altLang="en-US" sz="2400" u="sng" dirty="0">
                <a:latin typeface="ＭＳ Ｐゴシック" panose="020B0600070205080204" pitchFamily="50" charset="-128"/>
                <a:ea typeface="ＭＳ Ｐゴシック" panose="020B0600070205080204" pitchFamily="50" charset="-128"/>
              </a:rPr>
              <a:t>）</a:t>
            </a:r>
            <a:endParaRPr lang="en-US" altLang="ja-JP" sz="2400" u="sng" dirty="0">
              <a:latin typeface="ＭＳ Ｐゴシック" panose="020B0600070205080204" pitchFamily="50" charset="-128"/>
              <a:ea typeface="ＭＳ Ｐゴシック" panose="020B0600070205080204" pitchFamily="50" charset="-128"/>
            </a:endParaRPr>
          </a:p>
          <a:p>
            <a:pPr marL="0" indent="0">
              <a:buFont typeface="Arial" panose="020B0604020202020204" pitchFamily="34" charset="0"/>
              <a:buNone/>
            </a:pPr>
            <a:r>
              <a:rPr lang="ja-JP" altLang="en-US" sz="2400" dirty="0">
                <a:latin typeface="ＭＳ Ｐゴシック" panose="020B0600070205080204" pitchFamily="50" charset="-128"/>
                <a:ea typeface="ＭＳ Ｐゴシック" panose="020B0600070205080204" pitchFamily="50" charset="-128"/>
              </a:rPr>
              <a:t>　　</a:t>
            </a:r>
            <a:endParaRPr lang="en-US" altLang="ja-JP" sz="2400" dirty="0">
              <a:latin typeface="ＭＳ Ｐゴシック" panose="020B0600070205080204" pitchFamily="50" charset="-128"/>
              <a:ea typeface="ＭＳ Ｐゴシック" panose="020B0600070205080204" pitchFamily="50" charset="-128"/>
            </a:endParaRPr>
          </a:p>
          <a:p>
            <a:pPr marL="0" indent="0">
              <a:buFont typeface="Arial" panose="020B0604020202020204" pitchFamily="34" charset="0"/>
              <a:buNone/>
            </a:pPr>
            <a:r>
              <a:rPr lang="ja-JP" altLang="en-US" sz="3200" dirty="0">
                <a:latin typeface="ＭＳ Ｐゴシック" panose="020B0600070205080204" pitchFamily="50" charset="-128"/>
                <a:ea typeface="ＭＳ Ｐゴシック" panose="020B0600070205080204" pitchFamily="50" charset="-128"/>
              </a:rPr>
              <a:t>　 </a:t>
            </a:r>
            <a:r>
              <a:rPr lang="en-US" altLang="ja-JP" sz="2400" dirty="0">
                <a:latin typeface="ＭＳ Ｐゴシック" panose="020B0600070205080204" pitchFamily="50" charset="-128"/>
                <a:ea typeface="ＭＳ Ｐゴシック" panose="020B0600070205080204" pitchFamily="50" charset="-128"/>
              </a:rPr>
              <a:t>VLBW</a:t>
            </a:r>
            <a:r>
              <a:rPr lang="ja-JP" altLang="ja-JP" sz="2400" dirty="0">
                <a:latin typeface="ＭＳ Ｐゴシック" panose="020B0600070205080204" pitchFamily="50" charset="-128"/>
                <a:ea typeface="ＭＳ Ｐゴシック" panose="020B0600070205080204" pitchFamily="50" charset="-128"/>
              </a:rPr>
              <a:t>児は反応性が悪</a:t>
            </a:r>
            <a:r>
              <a:rPr lang="ja-JP" altLang="en-US" sz="2400" dirty="0">
                <a:latin typeface="ＭＳ Ｐゴシック" panose="020B0600070205080204" pitchFamily="50" charset="-128"/>
                <a:ea typeface="ＭＳ Ｐゴシック" panose="020B0600070205080204" pitchFamily="50" charset="-128"/>
              </a:rPr>
              <a:t>く</a:t>
            </a:r>
            <a:r>
              <a:rPr lang="ja-JP" altLang="ja-JP" sz="2400" dirty="0">
                <a:latin typeface="ＭＳ Ｐゴシック" panose="020B0600070205080204" pitchFamily="50" charset="-128"/>
                <a:ea typeface="ＭＳ Ｐゴシック" panose="020B0600070205080204" pitchFamily="50" charset="-128"/>
              </a:rPr>
              <a:t>（</a:t>
            </a:r>
            <a:r>
              <a:rPr lang="en-US" altLang="ja-JP" sz="2400" dirty="0">
                <a:latin typeface="ＭＳ Ｐゴシック" panose="020B0600070205080204" pitchFamily="50" charset="-128"/>
                <a:ea typeface="ＭＳ Ｐゴシック" panose="020B0600070205080204" pitchFamily="50" charset="-128"/>
              </a:rPr>
              <a:t>Singer</a:t>
            </a:r>
            <a:r>
              <a:rPr lang="ja-JP" altLang="ja-JP" sz="2400" dirty="0">
                <a:latin typeface="ＭＳ Ｐゴシック" panose="020B0600070205080204" pitchFamily="50" charset="-128"/>
                <a:ea typeface="ＭＳ Ｐゴシック" panose="020B0600070205080204" pitchFamily="50" charset="-128"/>
              </a:rPr>
              <a:t>ら，</a:t>
            </a:r>
            <a:r>
              <a:rPr lang="en-US" altLang="ja-JP" sz="2400" dirty="0">
                <a:latin typeface="ＭＳ Ｐゴシック" panose="020B0600070205080204" pitchFamily="50" charset="-128"/>
                <a:ea typeface="ＭＳ Ｐゴシック" panose="020B0600070205080204" pitchFamily="50" charset="-128"/>
              </a:rPr>
              <a:t>2003</a:t>
            </a:r>
            <a:r>
              <a:rPr lang="ja-JP" altLang="ja-JP" sz="2400" dirty="0">
                <a:latin typeface="ＭＳ Ｐゴシック" panose="020B0600070205080204" pitchFamily="50" charset="-128"/>
                <a:ea typeface="ＭＳ Ｐゴシック" panose="020B0600070205080204" pitchFamily="50" charset="-128"/>
              </a:rPr>
              <a:t>）</a:t>
            </a:r>
            <a:r>
              <a:rPr lang="ja-JP" altLang="en-US" sz="2400" dirty="0">
                <a:latin typeface="ＭＳ Ｐゴシック" panose="020B0600070205080204" pitchFamily="50" charset="-128"/>
                <a:ea typeface="ＭＳ Ｐゴシック" panose="020B0600070205080204" pitchFamily="50" charset="-128"/>
              </a:rPr>
              <a:t>、母親が敏感に反応できない＋</a:t>
            </a:r>
            <a:endParaRPr lang="en-US" altLang="ja-JP" sz="2400" dirty="0">
              <a:latin typeface="ＭＳ Ｐゴシック" panose="020B0600070205080204" pitchFamily="50" charset="-128"/>
              <a:ea typeface="ＭＳ Ｐゴシック" panose="020B0600070205080204" pitchFamily="50" charset="-128"/>
            </a:endParaRPr>
          </a:p>
          <a:p>
            <a:pPr marL="0" indent="0">
              <a:buFont typeface="Arial" panose="020B0604020202020204" pitchFamily="34" charset="0"/>
              <a:buNone/>
            </a:pPr>
            <a:r>
              <a:rPr lang="ja-JP" altLang="en-US" sz="2400" dirty="0">
                <a:latin typeface="ＭＳ Ｐゴシック" panose="020B0600070205080204" pitchFamily="50" charset="-128"/>
                <a:ea typeface="ＭＳ Ｐゴシック" panose="020B0600070205080204" pitchFamily="50" charset="-128"/>
              </a:rPr>
              <a:t>　　</a:t>
            </a:r>
            <a:r>
              <a:rPr lang="en-US" altLang="ja-JP" sz="2400" dirty="0">
                <a:latin typeface="ＭＳ Ｐゴシック" panose="020B0600070205080204" pitchFamily="50" charset="-128"/>
                <a:ea typeface="ＭＳ Ｐゴシック" panose="020B0600070205080204" pitchFamily="50" charset="-128"/>
              </a:rPr>
              <a:t>VLBW</a:t>
            </a:r>
            <a:r>
              <a:rPr lang="ja-JP" altLang="en-US" sz="2400" dirty="0">
                <a:latin typeface="ＭＳ Ｐゴシック" panose="020B0600070205080204" pitchFamily="50" charset="-128"/>
                <a:ea typeface="ＭＳ Ｐゴシック" panose="020B0600070205080204" pitchFamily="50" charset="-128"/>
              </a:rPr>
              <a:t>児の母親は相互作用中に子どもへの刺激が多くなりがち（</a:t>
            </a:r>
            <a:r>
              <a:rPr lang="en-US" altLang="ja-JP" sz="2400" dirty="0">
                <a:latin typeface="ＭＳ Ｐゴシック" panose="020B0600070205080204" pitchFamily="50" charset="-128"/>
                <a:ea typeface="ＭＳ Ｐゴシック" panose="020B0600070205080204" pitchFamily="50" charset="-128"/>
              </a:rPr>
              <a:t>Feldman</a:t>
            </a:r>
            <a:r>
              <a:rPr lang="ja-JP" altLang="en-US" sz="2400" dirty="0">
                <a:latin typeface="ＭＳ Ｐゴシック" panose="020B0600070205080204" pitchFamily="50" charset="-128"/>
                <a:ea typeface="ＭＳ Ｐゴシック" panose="020B0600070205080204" pitchFamily="50" charset="-128"/>
              </a:rPr>
              <a:t>ら，</a:t>
            </a:r>
            <a:r>
              <a:rPr lang="en-US" altLang="ja-JP" sz="2400" dirty="0">
                <a:latin typeface="ＭＳ Ｐゴシック" panose="020B0600070205080204" pitchFamily="50" charset="-128"/>
                <a:ea typeface="ＭＳ Ｐゴシック" panose="020B0600070205080204" pitchFamily="50" charset="-128"/>
              </a:rPr>
              <a:t>2007</a:t>
            </a:r>
            <a:r>
              <a:rPr lang="ja-JP" altLang="en-US" sz="2400" dirty="0">
                <a:latin typeface="ＭＳ Ｐゴシック" panose="020B0600070205080204" pitchFamily="50" charset="-128"/>
                <a:ea typeface="ＭＳ Ｐゴシック" panose="020B0600070205080204" pitchFamily="50" charset="-128"/>
              </a:rPr>
              <a:t>）で、　　</a:t>
            </a:r>
            <a:endParaRPr lang="en-US" altLang="ja-JP" sz="2400" dirty="0">
              <a:latin typeface="ＭＳ Ｐゴシック" panose="020B0600070205080204" pitchFamily="50" charset="-128"/>
              <a:ea typeface="ＭＳ Ｐゴシック" panose="020B0600070205080204" pitchFamily="50" charset="-128"/>
            </a:endParaRPr>
          </a:p>
          <a:p>
            <a:pPr marL="0" indent="0">
              <a:buFont typeface="Arial" panose="020B0604020202020204" pitchFamily="34" charset="0"/>
              <a:buNone/>
            </a:pPr>
            <a:r>
              <a:rPr lang="ja-JP" altLang="en-US" sz="2400" dirty="0">
                <a:latin typeface="ＭＳ Ｐゴシック" panose="020B0600070205080204" pitchFamily="50" charset="-128"/>
                <a:ea typeface="ＭＳ Ｐゴシック" panose="020B0600070205080204" pitchFamily="50" charset="-128"/>
              </a:rPr>
              <a:t>　　　　子どもの反応を待てないことが正期産児の母子に比べて多い</a:t>
            </a:r>
            <a:br>
              <a:rPr lang="en-US" altLang="ja-JP" sz="3200" dirty="0">
                <a:latin typeface="ＭＳ Ｐゴシック" panose="020B0600070205080204" pitchFamily="50" charset="-128"/>
                <a:ea typeface="ＭＳ Ｐゴシック" panose="020B0600070205080204" pitchFamily="50" charset="-128"/>
              </a:rPr>
            </a:br>
            <a:endParaRPr lang="en-US" altLang="ja-JP" sz="3200" dirty="0">
              <a:latin typeface="ＭＳ Ｐゴシック" panose="020B0600070205080204" pitchFamily="50" charset="-128"/>
              <a:ea typeface="ＭＳ Ｐゴシック" panose="020B0600070205080204" pitchFamily="50" charset="-128"/>
            </a:endParaRPr>
          </a:p>
        </p:txBody>
      </p:sp>
      <p:sp>
        <p:nvSpPr>
          <p:cNvPr id="6" name="矢印: 下 5">
            <a:extLst>
              <a:ext uri="{FF2B5EF4-FFF2-40B4-BE49-F238E27FC236}">
                <a16:creationId xmlns:a16="http://schemas.microsoft.com/office/drawing/2014/main" id="{D6F8D1A7-6640-B282-4E0D-6E1269037D01}"/>
              </a:ext>
            </a:extLst>
          </p:cNvPr>
          <p:cNvSpPr/>
          <p:nvPr/>
        </p:nvSpPr>
        <p:spPr>
          <a:xfrm>
            <a:off x="2738643" y="2953512"/>
            <a:ext cx="353568" cy="4754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E1BACBB1-0634-DFFE-DE1C-A4BE9ED390F4}"/>
              </a:ext>
            </a:extLst>
          </p:cNvPr>
          <p:cNvSpPr txBox="1"/>
          <p:nvPr/>
        </p:nvSpPr>
        <p:spPr>
          <a:xfrm>
            <a:off x="474837" y="3667335"/>
            <a:ext cx="5647700" cy="3329758"/>
          </a:xfrm>
          <a:prstGeom prst="rect">
            <a:avLst/>
          </a:prstGeom>
          <a:noFill/>
        </p:spPr>
        <p:txBody>
          <a:bodyPr wrap="none" rtlCol="0">
            <a:spAutoFit/>
          </a:bodyPr>
          <a:lstStyle/>
          <a:p>
            <a:pPr>
              <a:lnSpc>
                <a:spcPct val="150000"/>
              </a:lnSpc>
            </a:pPr>
            <a:r>
              <a:rPr kumimoji="1" lang="ja-JP" altLang="en-US" sz="2400" dirty="0">
                <a:latin typeface="ＭＳ Ｐゴシック" panose="020B0600070205080204" pitchFamily="50" charset="-128"/>
                <a:ea typeface="ＭＳ Ｐゴシック" panose="020B0600070205080204" pitchFamily="50" charset="-128"/>
              </a:rPr>
              <a:t>親と子の最初のスタートを支援すること</a:t>
            </a:r>
            <a:endParaRPr kumimoji="1"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kumimoji="1" lang="ja-JP" altLang="en-US" sz="2400" dirty="0">
                <a:latin typeface="ＭＳ Ｐゴシック" panose="020B0600070205080204" pitchFamily="50" charset="-128"/>
                <a:ea typeface="ＭＳ Ｐゴシック" panose="020B0600070205080204" pitchFamily="50" charset="-128"/>
              </a:rPr>
              <a:t>親が自信をもって</a:t>
            </a:r>
            <a:r>
              <a:rPr lang="ja-JP" altLang="en-US" sz="2400" dirty="0">
                <a:latin typeface="ＭＳ Ｐゴシック" panose="020B0600070205080204" pitchFamily="50" charset="-128"/>
                <a:ea typeface="ＭＳ Ｐゴシック" panose="020B0600070205080204" pitchFamily="50" charset="-128"/>
              </a:rPr>
              <a:t>目の前にいる</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唯一の赤ちゃんとのかかわりを</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身につけていく（やり取りを楽しめる）ように</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支援を</a:t>
            </a:r>
            <a:r>
              <a:rPr kumimoji="1" lang="ja-JP" altLang="en-US" sz="2400" dirty="0">
                <a:latin typeface="ＭＳ Ｐゴシック" panose="020B0600070205080204" pitchFamily="50" charset="-128"/>
                <a:ea typeface="ＭＳ Ｐゴシック" panose="020B0600070205080204" pitchFamily="50" charset="-128"/>
              </a:rPr>
              <a:t>していくことが大事</a:t>
            </a:r>
            <a:endParaRPr kumimoji="1" lang="en-US" altLang="ja-JP" sz="2400" dirty="0">
              <a:latin typeface="ＭＳ Ｐゴシック" panose="020B0600070205080204" pitchFamily="50" charset="-128"/>
              <a:ea typeface="ＭＳ Ｐゴシック" panose="020B0600070205080204" pitchFamily="50" charset="-128"/>
            </a:endParaRPr>
          </a:p>
          <a:p>
            <a:pPr>
              <a:lnSpc>
                <a:spcPct val="150000"/>
              </a:lnSpc>
            </a:pPr>
            <a:endParaRPr kumimoji="1" lang="ja-JP" altLang="en-US" sz="24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0827C00C-8AF8-50AC-5169-D6B8BD070B0B}"/>
              </a:ext>
            </a:extLst>
          </p:cNvPr>
          <p:cNvSpPr>
            <a:spLocks noGrp="1"/>
          </p:cNvSpPr>
          <p:nvPr>
            <p:ph idx="1"/>
          </p:nvPr>
        </p:nvSpPr>
        <p:spPr/>
        <p:txBody>
          <a:bodyPr/>
          <a:lstStyle/>
          <a:p>
            <a:endParaRPr lang="ja-JP" altLang="en-US"/>
          </a:p>
        </p:txBody>
      </p:sp>
    </p:spTree>
    <p:extLst>
      <p:ext uri="{BB962C8B-B14F-4D97-AF65-F5344CB8AC3E}">
        <p14:creationId xmlns:p14="http://schemas.microsoft.com/office/powerpoint/2010/main" val="28438386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3A9474-0373-4650-88E0-822647D885E8}"/>
              </a:ext>
            </a:extLst>
          </p:cNvPr>
          <p:cNvSpPr>
            <a:spLocks noGrp="1"/>
          </p:cNvSpPr>
          <p:nvPr>
            <p:ph type="title"/>
          </p:nvPr>
        </p:nvSpPr>
        <p:spPr>
          <a:xfrm>
            <a:off x="263907" y="-160541"/>
            <a:ext cx="10515600" cy="1325563"/>
          </a:xfrm>
        </p:spPr>
        <p:txBody>
          <a:bodyPr>
            <a:normAutofit/>
          </a:bodyPr>
          <a:lstStyle/>
          <a:p>
            <a:r>
              <a:rPr lang="ja-JP" altLang="en-US" sz="36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家族からみた面会の意味</a:t>
            </a:r>
          </a:p>
        </p:txBody>
      </p:sp>
      <p:sp>
        <p:nvSpPr>
          <p:cNvPr id="3" name="テキスト ボックス 2">
            <a:extLst>
              <a:ext uri="{FF2B5EF4-FFF2-40B4-BE49-F238E27FC236}">
                <a16:creationId xmlns:a16="http://schemas.microsoft.com/office/drawing/2014/main" id="{E652FA0D-5020-439F-9B95-99DBE91C66D0}"/>
              </a:ext>
            </a:extLst>
          </p:cNvPr>
          <p:cNvSpPr txBox="1"/>
          <p:nvPr/>
        </p:nvSpPr>
        <p:spPr>
          <a:xfrm>
            <a:off x="263907" y="898162"/>
            <a:ext cx="12114612" cy="5853910"/>
          </a:xfrm>
          <a:prstGeom prst="rect">
            <a:avLst/>
          </a:prstGeom>
          <a:noFill/>
        </p:spPr>
        <p:txBody>
          <a:bodyPr wrap="square" rtlCol="0">
            <a:spAutoFit/>
          </a:bodyPr>
          <a:lstStyle/>
          <a:p>
            <a:pPr indent="133350" algn="just"/>
            <a:r>
              <a:rPr lang="ja-JP" altLang="en-US"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母親と父親という両親との新生児のしっかりとした親密な接触は、赤ちゃんと両親の</a:t>
            </a:r>
            <a:endParaRPr lang="en-US"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3350" algn="just"/>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両方に生理学的・心理学的利益が大きい（</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Baley,2015</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3350" algn="just"/>
            <a:endParaRPr lang="en-US"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3350" algn="just"/>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NICU</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への入院は親に重大な不安、急性ストレス、</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PTSD</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を引き起こすことに加えて、新生  </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3350" algn="just"/>
            <a:r>
              <a:rPr lang="en-US"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児の発達に有害であり、ボンディングの問題を呈する（</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Welch,et,al,2015</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nSpc>
                <a:spcPct val="160000"/>
              </a:lnSpc>
            </a:pPr>
            <a:endParaRPr kumimoji="1"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　</a:t>
            </a:r>
            <a:r>
              <a:rPr kumimoji="1" lang="ja-JP" altLang="en-US" sz="2400" dirty="0">
                <a:latin typeface="ＭＳ Ｐゴシック" panose="020B0600070205080204" pitchFamily="50" charset="-128"/>
                <a:ea typeface="ＭＳ Ｐゴシック" panose="020B0600070205080204" pitchFamily="50" charset="-128"/>
              </a:rPr>
              <a:t>家族のケアの関与は、新生児の予後の改善と</a:t>
            </a:r>
            <a:r>
              <a:rPr lang="ja-JP" altLang="en-US" sz="2400" dirty="0">
                <a:latin typeface="ＭＳ Ｐゴシック" panose="020B0600070205080204" pitchFamily="50" charset="-128"/>
                <a:ea typeface="ＭＳ Ｐゴシック" panose="020B0600070205080204" pitchFamily="50" charset="-128"/>
              </a:rPr>
              <a:t>ともに家族のストレスを軽減させる　　　　　　　　　　　　　　　　　　　　　　　（</a:t>
            </a:r>
            <a:r>
              <a:rPr lang="en-US" altLang="ja-JP" sz="2400" dirty="0" err="1">
                <a:latin typeface="ＭＳ Ｐゴシック" panose="020B0600070205080204" pitchFamily="50" charset="-128"/>
                <a:ea typeface="ＭＳ Ｐゴシック" panose="020B0600070205080204" pitchFamily="50" charset="-128"/>
              </a:rPr>
              <a:t>Tsherning,et</a:t>
            </a:r>
            <a:r>
              <a:rPr lang="en-US" altLang="ja-JP" sz="2400" dirty="0">
                <a:latin typeface="ＭＳ Ｐゴシック" panose="020B0600070205080204" pitchFamily="50" charset="-128"/>
                <a:ea typeface="ＭＳ Ｐゴシック" panose="020B0600070205080204" pitchFamily="50" charset="-128"/>
              </a:rPr>
              <a:t> al, 2020, </a:t>
            </a:r>
            <a:r>
              <a:rPr lang="ja-JP" altLang="en-US" sz="2400" dirty="0">
                <a:latin typeface="ＭＳ Ｐゴシック" panose="020B0600070205080204" pitchFamily="50" charset="-128"/>
                <a:ea typeface="ＭＳ Ｐゴシック" panose="020B0600070205080204" pitchFamily="50" charset="-128"/>
              </a:rPr>
              <a:t>）</a:t>
            </a:r>
            <a:endParaRPr lang="en-US" altLang="ja-JP" sz="2400" dirty="0">
              <a:latin typeface="ＭＳ Ｐゴシック" panose="020B0600070205080204" pitchFamily="50" charset="-128"/>
              <a:ea typeface="ＭＳ Ｐゴシック" panose="020B0600070205080204" pitchFamily="50" charset="-128"/>
            </a:endParaRPr>
          </a:p>
          <a:p>
            <a:pPr indent="133350" algn="just"/>
            <a:r>
              <a:rPr lang="en-US"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3350" algn="just"/>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家族がその子ども自身の様子や特徴をつかんでいくプロセス自体が，母親の育児に対</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3350" algn="just"/>
            <a:r>
              <a:rPr lang="en-US"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する効力感や自信を高め，相互作用が増えることで子どもの発達が促されるというポジ</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3350" algn="just"/>
            <a:r>
              <a:rPr lang="en-US"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ティブな循環を引き起す</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（山下ら</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,2013</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p>
          <a:p>
            <a:pPr indent="133350" algn="just"/>
            <a:endParaRPr lang="en-US" altLang="ja-JP" sz="24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3350" algn="just"/>
            <a:r>
              <a:rPr lang="en-US" altLang="ja-JP" sz="24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endParaRPr kumimoji="1" lang="ja-JP" altLang="en-US" sz="2400" dirty="0">
              <a:latin typeface="ＭＳ Ｐゴシック" panose="020B0600070205080204" pitchFamily="50" charset="-128"/>
              <a:ea typeface="ＭＳ Ｐゴシック" panose="020B0600070205080204" pitchFamily="50" charset="-128"/>
            </a:endParaRPr>
          </a:p>
        </p:txBody>
      </p:sp>
      <p:sp>
        <p:nvSpPr>
          <p:cNvPr id="4" name="四角形: 角を丸くする 3">
            <a:extLst>
              <a:ext uri="{FF2B5EF4-FFF2-40B4-BE49-F238E27FC236}">
                <a16:creationId xmlns:a16="http://schemas.microsoft.com/office/drawing/2014/main" id="{6B6DDA5D-10AE-4764-8E73-1E4FD5B3AC69}"/>
              </a:ext>
            </a:extLst>
          </p:cNvPr>
          <p:cNvSpPr/>
          <p:nvPr/>
        </p:nvSpPr>
        <p:spPr>
          <a:xfrm>
            <a:off x="2543975" y="5851530"/>
            <a:ext cx="6832037" cy="9005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39700" algn="just"/>
            <a:endParaRPr lang="en-US" altLang="ja-JP" sz="24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r>
              <a:rPr lang="ja-JP" altLang="en-US" sz="24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家族の精神的ストレスを軽減させ</a:t>
            </a:r>
            <a:endParaRPr lang="en-US" altLang="ja-JP" sz="24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r>
              <a:rPr lang="ja-JP" altLang="en-US" sz="24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赤ちゃんと家族になっていくプロセスを支えていく</a:t>
            </a:r>
            <a:endParaRPr lang="en-US" altLang="ja-JP" sz="2400" kern="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139700" algn="just"/>
            <a:endParaRPr kumimoji="1" lang="en-US" altLang="ja-JP" sz="2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55867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四角形: 角を丸くする 12">
            <a:extLst>
              <a:ext uri="{FF2B5EF4-FFF2-40B4-BE49-F238E27FC236}">
                <a16:creationId xmlns:a16="http://schemas.microsoft.com/office/drawing/2014/main" id="{659C562E-9682-4AB9-AD1D-82A49E300149}"/>
              </a:ext>
            </a:extLst>
          </p:cNvPr>
          <p:cNvSpPr/>
          <p:nvPr/>
        </p:nvSpPr>
        <p:spPr>
          <a:xfrm>
            <a:off x="1511055" y="1221265"/>
            <a:ext cx="4248840" cy="916989"/>
          </a:xfrm>
          <a:prstGeom prst="roundRect">
            <a:avLst/>
          </a:prstGeo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kumimoji="0" lang="ja-JP" altLang="en-US" sz="2000" b="1" kern="100" dirty="0">
                <a:solidFill>
                  <a:schemeClr val="tx1"/>
                </a:solidFill>
                <a:latin typeface="ＭＳ Ｐゴシック" panose="020B0600070205080204" pitchFamily="50" charset="-128"/>
                <a:ea typeface="ＭＳ Ｐゴシック" panose="020B0600070205080204" pitchFamily="50" charset="-128"/>
                <a:cs typeface="Times New Roman" panose="02020603050405020304" pitchFamily="18" charset="0"/>
              </a:rPr>
              <a:t>面会制限への思い</a:t>
            </a:r>
            <a:r>
              <a:rPr kumimoji="0" lang="en-US" altLang="ja-JP" sz="2000" b="1" kern="100" dirty="0">
                <a:solidFill>
                  <a:schemeClr val="tx1"/>
                </a:solidFill>
                <a:latin typeface="ＭＳ Ｐゴシック" panose="020B0600070205080204" pitchFamily="50" charset="-128"/>
                <a:ea typeface="ＭＳ Ｐゴシック" panose="020B0600070205080204" pitchFamily="50" charset="-128"/>
                <a:cs typeface="Times New Roman" panose="02020603050405020304" pitchFamily="18" charset="0"/>
              </a:rPr>
              <a:t>【20】</a:t>
            </a:r>
          </a:p>
          <a:p>
            <a:r>
              <a:rPr kumimoji="0" lang="ja-JP" altLang="en-US" sz="2000" kern="100" dirty="0">
                <a:solidFill>
                  <a:schemeClr val="tx1"/>
                </a:solidFill>
                <a:latin typeface="ＭＳ Ｐゴシック" panose="020B0600070205080204" pitchFamily="50" charset="-128"/>
                <a:ea typeface="ＭＳ Ｐゴシック" panose="020B0600070205080204" pitchFamily="50" charset="-128"/>
                <a:cs typeface="Times New Roman" panose="02020603050405020304" pitchFamily="18" charset="0"/>
              </a:rPr>
              <a:t>　不満・あきらめ・感染への不安</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16" name="四角形: 角を丸くする 15">
            <a:extLst>
              <a:ext uri="{FF2B5EF4-FFF2-40B4-BE49-F238E27FC236}">
                <a16:creationId xmlns:a16="http://schemas.microsoft.com/office/drawing/2014/main" id="{8E0E3C4F-E6E4-409A-B71D-48310AA2F816}"/>
              </a:ext>
            </a:extLst>
          </p:cNvPr>
          <p:cNvSpPr/>
          <p:nvPr/>
        </p:nvSpPr>
        <p:spPr>
          <a:xfrm>
            <a:off x="6902138" y="1142365"/>
            <a:ext cx="4251688" cy="1431970"/>
          </a:xfrm>
          <a:prstGeom prst="roundRect">
            <a:avLst/>
          </a:prstGeo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0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退院後の生活に対する思い</a:t>
            </a:r>
            <a:r>
              <a:rPr lang="en-US" altLang="ja-JP" sz="20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【12】</a:t>
            </a:r>
          </a:p>
          <a:p>
            <a:r>
              <a:rPr kumimoji="1" lang="ja-JP" altLang="en-US" sz="20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不安・支援不足の不安・</a:t>
            </a:r>
            <a:endParaRPr kumimoji="1" lang="en-US" altLang="ja-JP" sz="20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lang="ja-JP" altLang="en-US" sz="20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手技獲得に必死</a:t>
            </a:r>
            <a:endParaRPr lang="en-US" altLang="ja-JP" sz="20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r>
              <a:rPr kumimoji="1" lang="ja-JP" altLang="en-US" sz="20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　　退院できないことへの不安</a:t>
            </a:r>
            <a:endParaRPr kumimoji="1" lang="ja-JP" altLang="en-US" sz="2000" dirty="0">
              <a:latin typeface="ＭＳ Ｐゴシック" panose="020B0600070205080204" pitchFamily="50" charset="-128"/>
              <a:ea typeface="ＭＳ Ｐゴシック" panose="020B0600070205080204" pitchFamily="50" charset="-128"/>
            </a:endParaRPr>
          </a:p>
        </p:txBody>
      </p:sp>
      <p:grpSp>
        <p:nvGrpSpPr>
          <p:cNvPr id="6" name="グループ化 5">
            <a:extLst>
              <a:ext uri="{FF2B5EF4-FFF2-40B4-BE49-F238E27FC236}">
                <a16:creationId xmlns:a16="http://schemas.microsoft.com/office/drawing/2014/main" id="{B7ADDC34-439A-4B0C-9A6F-1835C12F1B4E}"/>
              </a:ext>
            </a:extLst>
          </p:cNvPr>
          <p:cNvGrpSpPr/>
          <p:nvPr/>
        </p:nvGrpSpPr>
        <p:grpSpPr>
          <a:xfrm>
            <a:off x="590350" y="4852487"/>
            <a:ext cx="8971310" cy="1921456"/>
            <a:chOff x="724925" y="4487116"/>
            <a:chExt cx="8971310" cy="1921456"/>
          </a:xfrm>
        </p:grpSpPr>
        <p:sp>
          <p:nvSpPr>
            <p:cNvPr id="30" name="フローチャート: 代替処理 29">
              <a:extLst>
                <a:ext uri="{FF2B5EF4-FFF2-40B4-BE49-F238E27FC236}">
                  <a16:creationId xmlns:a16="http://schemas.microsoft.com/office/drawing/2014/main" id="{6C9C9BE5-88A8-4CA7-A23D-525DB196757A}"/>
                </a:ext>
              </a:extLst>
            </p:cNvPr>
            <p:cNvSpPr/>
            <p:nvPr/>
          </p:nvSpPr>
          <p:spPr>
            <a:xfrm>
              <a:off x="2717315" y="4649398"/>
              <a:ext cx="6978920" cy="1248617"/>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ja-JP" sz="2400" b="1" kern="100" dirty="0">
                  <a:solidFill>
                    <a:schemeClr val="tx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母親が安心して赤ちゃんに向き合え</a:t>
              </a:r>
              <a:r>
                <a:rPr lang="ja-JP" altLang="en-US" sz="2400" b="1" kern="100" dirty="0">
                  <a:solidFill>
                    <a:schemeClr val="tx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ない</a:t>
              </a:r>
              <a:endParaRPr lang="en-US" altLang="ja-JP" sz="2400" b="1" kern="100" dirty="0">
                <a:solidFill>
                  <a:schemeClr val="tx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ctr"/>
              <a:r>
                <a:rPr lang="ja-JP" altLang="ja-JP" sz="2400" b="1" kern="100" dirty="0">
                  <a:solidFill>
                    <a:schemeClr val="tx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母子間の相互交流が育まれにくい</a:t>
              </a:r>
              <a:r>
                <a:rPr lang="ja-JP" altLang="en-US" sz="2400" b="1" kern="100" dirty="0">
                  <a:solidFill>
                    <a:schemeClr val="tx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　</a:t>
              </a:r>
              <a:endParaRPr lang="en-US" altLang="ja-JP" sz="2400" b="1" kern="100" dirty="0">
                <a:solidFill>
                  <a:schemeClr val="tx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algn="ctr"/>
              <a:r>
                <a:rPr lang="ja-JP" altLang="en-US" sz="2400" b="1" kern="100" dirty="0">
                  <a:solidFill>
                    <a:schemeClr val="tx1"/>
                  </a:solidFill>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両親で赤ちゃんの成長発達を共有できない</a:t>
              </a:r>
              <a:endParaRPr kumimoji="1" lang="ja-JP" altLang="en-US" sz="2400" b="1" dirty="0">
                <a:solidFill>
                  <a:schemeClr val="tx1"/>
                </a:solidFill>
              </a:endParaRPr>
            </a:p>
          </p:txBody>
        </p:sp>
        <p:pic>
          <p:nvPicPr>
            <p:cNvPr id="29" name="図 28">
              <a:extLst>
                <a:ext uri="{FF2B5EF4-FFF2-40B4-BE49-F238E27FC236}">
                  <a16:creationId xmlns:a16="http://schemas.microsoft.com/office/drawing/2014/main" id="{E10A4052-E55C-475D-BBAF-311660B25749}"/>
                </a:ext>
              </a:extLst>
            </p:cNvPr>
            <p:cNvPicPr>
              <a:picLocks noChangeAspect="1"/>
            </p:cNvPicPr>
            <p:nvPr/>
          </p:nvPicPr>
          <p:blipFill rotWithShape="1">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b="30204"/>
            <a:stretch/>
          </p:blipFill>
          <p:spPr>
            <a:xfrm>
              <a:off x="724925" y="4487116"/>
              <a:ext cx="1841411" cy="1921456"/>
            </a:xfrm>
            <a:prstGeom prst="rect">
              <a:avLst/>
            </a:prstGeom>
          </p:spPr>
        </p:pic>
      </p:grpSp>
      <p:sp>
        <p:nvSpPr>
          <p:cNvPr id="9" name="テキスト ボックス 8">
            <a:extLst>
              <a:ext uri="{FF2B5EF4-FFF2-40B4-BE49-F238E27FC236}">
                <a16:creationId xmlns:a16="http://schemas.microsoft.com/office/drawing/2014/main" id="{E22B05DF-365D-5D29-F9CE-C210A145A6A0}"/>
              </a:ext>
            </a:extLst>
          </p:cNvPr>
          <p:cNvSpPr txBox="1"/>
          <p:nvPr/>
        </p:nvSpPr>
        <p:spPr>
          <a:xfrm>
            <a:off x="9772783" y="6371952"/>
            <a:ext cx="2313454" cy="369332"/>
          </a:xfrm>
          <a:prstGeom prst="rect">
            <a:avLst/>
          </a:prstGeom>
          <a:noFill/>
        </p:spPr>
        <p:txBody>
          <a:bodyPr wrap="none" rtlCol="0">
            <a:spAutoFit/>
          </a:bodyPr>
          <a:lstStyle/>
          <a:p>
            <a:r>
              <a:rPr kumimoji="1" lang="ja-JP" altLang="en-US" dirty="0"/>
              <a:t>（加治佐ら，</a:t>
            </a:r>
            <a:r>
              <a:rPr kumimoji="1" lang="en-US" altLang="ja-JP" dirty="0"/>
              <a:t>2022</a:t>
            </a:r>
            <a:r>
              <a:rPr kumimoji="1" lang="ja-JP" altLang="en-US" dirty="0"/>
              <a:t>）</a:t>
            </a:r>
          </a:p>
        </p:txBody>
      </p:sp>
      <p:sp>
        <p:nvSpPr>
          <p:cNvPr id="10" name="テキスト ボックス 9">
            <a:extLst>
              <a:ext uri="{FF2B5EF4-FFF2-40B4-BE49-F238E27FC236}">
                <a16:creationId xmlns:a16="http://schemas.microsoft.com/office/drawing/2014/main" id="{0046FF61-5554-4458-0554-6604C74CA887}"/>
              </a:ext>
            </a:extLst>
          </p:cNvPr>
          <p:cNvSpPr txBox="1"/>
          <p:nvPr/>
        </p:nvSpPr>
        <p:spPr>
          <a:xfrm>
            <a:off x="59064" y="176272"/>
            <a:ext cx="3416320" cy="369332"/>
          </a:xfrm>
          <a:prstGeom prst="rect">
            <a:avLst/>
          </a:prstGeom>
          <a:noFill/>
        </p:spPr>
        <p:txBody>
          <a:bodyPr wrap="none" rtlCol="0">
            <a:spAutoFit/>
          </a:bodyPr>
          <a:lstStyle/>
          <a:p>
            <a:r>
              <a:rPr kumimoji="1" lang="ja-JP" altLang="en-US" dirty="0"/>
              <a:t>（ネットワークでの調査から）</a:t>
            </a:r>
          </a:p>
        </p:txBody>
      </p:sp>
      <p:sp>
        <p:nvSpPr>
          <p:cNvPr id="12" name="四角形: 角を丸くする 11">
            <a:extLst>
              <a:ext uri="{FF2B5EF4-FFF2-40B4-BE49-F238E27FC236}">
                <a16:creationId xmlns:a16="http://schemas.microsoft.com/office/drawing/2014/main" id="{DBA01FE7-965B-D523-DAEE-ADDECBDB06E0}"/>
              </a:ext>
            </a:extLst>
          </p:cNvPr>
          <p:cNvSpPr/>
          <p:nvPr/>
        </p:nvSpPr>
        <p:spPr>
          <a:xfrm>
            <a:off x="735075" y="2328882"/>
            <a:ext cx="4251688" cy="888577"/>
          </a:xfrm>
          <a:prstGeom prst="roundRect">
            <a:avLst/>
          </a:prstGeom>
          <a:solidFill>
            <a:schemeClr val="accent1">
              <a:lumMod val="40000"/>
              <a:lumOff val="6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kumimoji="0" lang="ja-JP" altLang="en-US" sz="2000" b="1" kern="100" dirty="0">
                <a:solidFill>
                  <a:schemeClr val="tx1"/>
                </a:solidFill>
                <a:latin typeface="ＭＳ Ｐゴシック" panose="020B0600070205080204" pitchFamily="50" charset="-128"/>
                <a:ea typeface="ＭＳ Ｐゴシック" panose="020B0600070205080204" pitchFamily="50" charset="-128"/>
                <a:cs typeface="Times New Roman" panose="02020603050405020304" pitchFamily="18" charset="0"/>
              </a:rPr>
              <a:t>気持ちの不安定さ</a:t>
            </a:r>
            <a:r>
              <a:rPr kumimoji="0" lang="en-US" altLang="ja-JP" sz="2000" b="1" kern="100" dirty="0">
                <a:solidFill>
                  <a:schemeClr val="tx1"/>
                </a:solidFill>
                <a:latin typeface="ＭＳ Ｐゴシック" panose="020B0600070205080204" pitchFamily="50" charset="-128"/>
                <a:ea typeface="ＭＳ Ｐゴシック" panose="020B0600070205080204" pitchFamily="50" charset="-128"/>
                <a:cs typeface="Times New Roman" panose="02020603050405020304" pitchFamily="18" charset="0"/>
              </a:rPr>
              <a:t>【20】</a:t>
            </a:r>
          </a:p>
          <a:p>
            <a:r>
              <a:rPr kumimoji="0" lang="ja-JP" altLang="en-US" sz="2000" kern="100" dirty="0">
                <a:solidFill>
                  <a:schemeClr val="tx1"/>
                </a:solidFill>
                <a:latin typeface="ＭＳ Ｐゴシック" panose="020B0600070205080204" pitchFamily="50" charset="-128"/>
                <a:ea typeface="ＭＳ Ｐゴシック" panose="020B0600070205080204" pitchFamily="50" charset="-128"/>
                <a:cs typeface="Times New Roman" panose="02020603050405020304" pitchFamily="18" charset="0"/>
              </a:rPr>
              <a:t>　　不安・寂しさ・心配、頻回の流涙</a:t>
            </a:r>
            <a:endParaRPr kumimoji="1" lang="ja-JP" altLang="en-US" sz="2000" dirty="0">
              <a:latin typeface="ＭＳ Ｐゴシック" panose="020B0600070205080204" pitchFamily="50" charset="-128"/>
              <a:ea typeface="ＭＳ Ｐゴシック" panose="020B0600070205080204" pitchFamily="50" charset="-128"/>
            </a:endParaRPr>
          </a:p>
        </p:txBody>
      </p:sp>
      <p:sp>
        <p:nvSpPr>
          <p:cNvPr id="14" name="四角形: 角を丸くする 13">
            <a:extLst>
              <a:ext uri="{FF2B5EF4-FFF2-40B4-BE49-F238E27FC236}">
                <a16:creationId xmlns:a16="http://schemas.microsoft.com/office/drawing/2014/main" id="{30418AEC-601C-0891-7760-9E540E837DC6}"/>
              </a:ext>
            </a:extLst>
          </p:cNvPr>
          <p:cNvSpPr/>
          <p:nvPr/>
        </p:nvSpPr>
        <p:spPr bwMode="auto">
          <a:xfrm>
            <a:off x="1767224" y="3387395"/>
            <a:ext cx="4197921" cy="796289"/>
          </a:xfrm>
          <a:prstGeom prst="round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sz="2000" b="1" dirty="0">
                <a:solidFill>
                  <a:schemeClr val="tx1"/>
                </a:solidFill>
                <a:latin typeface="ＭＳ Ｐゴシック" panose="020B0600070205080204" pitchFamily="50" charset="-128"/>
                <a:ea typeface="ＭＳ Ｐゴシック" panose="020B0600070205080204" pitchFamily="50" charset="-128"/>
              </a:rPr>
              <a:t>反応の乏しさ・受け身</a:t>
            </a:r>
            <a:r>
              <a:rPr lang="en-US" altLang="ja-JP" sz="2000" b="1" dirty="0">
                <a:solidFill>
                  <a:schemeClr val="tx1"/>
                </a:solidFill>
                <a:latin typeface="ＭＳ Ｐゴシック" panose="020B0600070205080204" pitchFamily="50" charset="-128"/>
                <a:ea typeface="ＭＳ Ｐゴシック" panose="020B0600070205080204" pitchFamily="50" charset="-128"/>
              </a:rPr>
              <a:t>【12】 </a:t>
            </a:r>
          </a:p>
          <a:p>
            <a:pPr marL="0" marR="0" indent="0" algn="l" defTabSz="914400" rtl="0" eaLnBrk="1" fontAlgn="base" latinLnBrk="0" hangingPunct="1">
              <a:lnSpc>
                <a:spcPct val="100000"/>
              </a:lnSpc>
              <a:spcBef>
                <a:spcPct val="0"/>
              </a:spcBef>
              <a:spcAft>
                <a:spcPct val="0"/>
              </a:spcAft>
              <a:buClrTx/>
              <a:buSzTx/>
              <a:buFontTx/>
              <a:buNone/>
              <a:tabLst/>
            </a:pPr>
            <a:r>
              <a:rPr lang="ja-JP" altLang="en-US" sz="2000" dirty="0">
                <a:solidFill>
                  <a:schemeClr val="tx1"/>
                </a:solidFill>
                <a:latin typeface="ＭＳ Ｐゴシック" panose="020B0600070205080204" pitchFamily="50" charset="-128"/>
                <a:ea typeface="ＭＳ Ｐゴシック" panose="020B0600070205080204" pitchFamily="50" charset="-128"/>
              </a:rPr>
              <a:t>　反応の乏しさ</a:t>
            </a:r>
            <a:r>
              <a:rPr lang="en-US" altLang="ja-JP" sz="2000" dirty="0">
                <a:solidFill>
                  <a:schemeClr val="tx1"/>
                </a:solidFill>
                <a:latin typeface="ＭＳ Ｐゴシック" panose="020B0600070205080204" pitchFamily="50" charset="-128"/>
                <a:ea typeface="ＭＳ Ｐゴシック" panose="020B0600070205080204" pitchFamily="50" charset="-128"/>
              </a:rPr>
              <a:t>(</a:t>
            </a:r>
            <a:r>
              <a:rPr lang="ja-JP" altLang="en-US" sz="2000" dirty="0">
                <a:solidFill>
                  <a:schemeClr val="tx1"/>
                </a:solidFill>
                <a:latin typeface="ＭＳ Ｐゴシック" panose="020B0600070205080204" pitchFamily="50" charset="-128"/>
                <a:ea typeface="ＭＳ Ｐゴシック" panose="020B0600070205080204" pitchFamily="50" charset="-128"/>
              </a:rPr>
              <a:t>戸惑い受け身</a:t>
            </a:r>
            <a:endParaRPr lang="en-US" altLang="ja-JP" sz="2000" dirty="0">
              <a:solidFill>
                <a:schemeClr val="tx1"/>
              </a:solidFill>
              <a:latin typeface="ＭＳ Ｐゴシック" panose="020B0600070205080204" pitchFamily="50" charset="-128"/>
              <a:ea typeface="ＭＳ Ｐゴシック" panose="020B0600070205080204" pitchFamily="50" charset="-128"/>
            </a:endParaRPr>
          </a:p>
        </p:txBody>
      </p:sp>
      <p:sp>
        <p:nvSpPr>
          <p:cNvPr id="15" name="四角形: 角を丸くする 14">
            <a:extLst>
              <a:ext uri="{FF2B5EF4-FFF2-40B4-BE49-F238E27FC236}">
                <a16:creationId xmlns:a16="http://schemas.microsoft.com/office/drawing/2014/main" id="{6D9BEB96-9967-8F31-4953-F0A543098CA7}"/>
              </a:ext>
            </a:extLst>
          </p:cNvPr>
          <p:cNvSpPr/>
          <p:nvPr/>
        </p:nvSpPr>
        <p:spPr bwMode="auto">
          <a:xfrm>
            <a:off x="6381191" y="2786216"/>
            <a:ext cx="4147112" cy="1397468"/>
          </a:xfrm>
          <a:prstGeom prst="round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lang="ja-JP" altLang="en-US" sz="2000" b="1" dirty="0">
                <a:solidFill>
                  <a:schemeClr val="tx1"/>
                </a:solidFill>
                <a:latin typeface="ＭＳ Ｐゴシック" panose="020B0600070205080204" pitchFamily="50" charset="-128"/>
                <a:ea typeface="ＭＳ Ｐゴシック" panose="020B0600070205080204" pitchFamily="50" charset="-128"/>
              </a:rPr>
              <a:t>母の孤独感</a:t>
            </a:r>
            <a:r>
              <a:rPr lang="en-US" altLang="ja-JP" sz="2000" b="1" dirty="0">
                <a:solidFill>
                  <a:schemeClr val="tx1"/>
                </a:solidFill>
                <a:latin typeface="ＭＳ Ｐゴシック" panose="020B0600070205080204" pitchFamily="50" charset="-128"/>
                <a:ea typeface="ＭＳ Ｐゴシック" panose="020B0600070205080204" pitchFamily="50" charset="-128"/>
              </a:rPr>
              <a:t>【10】 </a:t>
            </a:r>
          </a:p>
          <a:p>
            <a:pPr marL="0" marR="0" indent="0" algn="l" defTabSz="914400" rtl="0" eaLnBrk="1" fontAlgn="base" latinLnBrk="0" hangingPunct="1">
              <a:lnSpc>
                <a:spcPct val="100000"/>
              </a:lnSpc>
              <a:spcBef>
                <a:spcPct val="0"/>
              </a:spcBef>
              <a:spcAft>
                <a:spcPct val="0"/>
              </a:spcAft>
              <a:buClrTx/>
              <a:buSzTx/>
              <a:buFontTx/>
              <a:buNone/>
              <a:tabLst/>
            </a:pPr>
            <a:r>
              <a:rPr lang="ja-JP" altLang="en-US" sz="2000" dirty="0">
                <a:solidFill>
                  <a:schemeClr val="tx1"/>
                </a:solidFill>
                <a:latin typeface="ＭＳ Ｐゴシック" panose="020B0600070205080204" pitchFamily="50" charset="-128"/>
                <a:ea typeface="ＭＳ Ｐゴシック" panose="020B0600070205080204" pitchFamily="50" charset="-128"/>
              </a:rPr>
              <a:t>　母一人で抱える不安</a:t>
            </a:r>
            <a:endParaRPr lang="en-US" altLang="ja-JP" sz="2000" dirty="0">
              <a:latin typeface="ＭＳ Ｐゴシック" panose="020B0600070205080204" pitchFamily="50" charset="-128"/>
              <a:ea typeface="ＭＳ Ｐゴシック" panose="020B0600070205080204"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lang="ja-JP" altLang="en-US" sz="2000" dirty="0">
                <a:solidFill>
                  <a:schemeClr val="tx1"/>
                </a:solidFill>
                <a:latin typeface="ＭＳ Ｐゴシック" panose="020B0600070205080204" pitchFamily="50" charset="-128"/>
                <a:ea typeface="ＭＳ Ｐゴシック" panose="020B0600070205080204" pitchFamily="50" charset="-128"/>
              </a:rPr>
              <a:t>　夫婦間の理解・気持ちのズレ</a:t>
            </a:r>
            <a:endParaRPr lang="en-US" altLang="ja-JP" sz="2000" dirty="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r>
              <a:rPr lang="ja-JP" altLang="en-US" sz="2000" dirty="0">
                <a:solidFill>
                  <a:schemeClr val="tx1"/>
                </a:solidFill>
                <a:latin typeface="ＭＳ Ｐゴシック" panose="020B0600070205080204" pitchFamily="50" charset="-128"/>
                <a:ea typeface="ＭＳ Ｐゴシック" panose="020B0600070205080204" pitchFamily="50" charset="-128"/>
              </a:rPr>
              <a:t>　産科入院中からの思い</a:t>
            </a:r>
            <a:endParaRPr lang="en-US" altLang="ja-JP" sz="2000" dirty="0">
              <a:solidFill>
                <a:schemeClr val="tx1"/>
              </a:solidFill>
              <a:latin typeface="ＭＳ Ｐゴシック" panose="020B0600070205080204" pitchFamily="50" charset="-128"/>
              <a:ea typeface="ＭＳ Ｐゴシック" panose="020B0600070205080204" pitchFamily="50" charset="-128"/>
            </a:endParaRPr>
          </a:p>
        </p:txBody>
      </p:sp>
      <p:sp>
        <p:nvSpPr>
          <p:cNvPr id="2" name="矢印: 下 1">
            <a:extLst>
              <a:ext uri="{FF2B5EF4-FFF2-40B4-BE49-F238E27FC236}">
                <a16:creationId xmlns:a16="http://schemas.microsoft.com/office/drawing/2014/main" id="{3E1F4878-6B14-DF62-12AA-6C9E5C8F04E9}"/>
              </a:ext>
            </a:extLst>
          </p:cNvPr>
          <p:cNvSpPr/>
          <p:nvPr/>
        </p:nvSpPr>
        <p:spPr>
          <a:xfrm>
            <a:off x="5455853" y="4395772"/>
            <a:ext cx="1018583" cy="40690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418279FF-53B6-26BC-77CE-4FF42C4E4502}"/>
              </a:ext>
            </a:extLst>
          </p:cNvPr>
          <p:cNvSpPr txBox="1"/>
          <p:nvPr/>
        </p:nvSpPr>
        <p:spPr>
          <a:xfrm>
            <a:off x="286026" y="578288"/>
            <a:ext cx="9486757" cy="523220"/>
          </a:xfrm>
          <a:prstGeom prst="rect">
            <a:avLst/>
          </a:prstGeom>
          <a:solidFill>
            <a:schemeClr val="accent5">
              <a:lumMod val="60000"/>
              <a:lumOff val="40000"/>
            </a:schemeClr>
          </a:solidFill>
        </p:spPr>
        <p:txBody>
          <a:bodyPr wrap="square">
            <a:spAutoFit/>
          </a:bodyPr>
          <a:lstStyle/>
          <a:p>
            <a:pPr algn="just"/>
            <a:r>
              <a:rPr kumimoji="1" lang="ja-JP" altLang="en-US" sz="2800" b="1" dirty="0">
                <a:latin typeface="UD デジタル 教科書体 NP-R" panose="02020400000000000000" pitchFamily="18" charset="-128"/>
                <a:ea typeface="UD デジタル 教科書体 NP-R" panose="02020400000000000000" pitchFamily="18" charset="-128"/>
              </a:rPr>
              <a:t>面会やケアの制限以降</a:t>
            </a:r>
            <a:r>
              <a:rPr lang="ja-JP" altLang="en-US" sz="2800" b="1" dirty="0">
                <a:latin typeface="UD デジタル 教科書体 NP-R" panose="02020400000000000000" pitchFamily="18" charset="-128"/>
                <a:ea typeface="UD デジタル 教科書体 NP-R" panose="02020400000000000000" pitchFamily="18" charset="-128"/>
              </a:rPr>
              <a:t>、心</a:t>
            </a:r>
            <a:r>
              <a:rPr kumimoji="1" lang="ja-JP" altLang="ja-JP" sz="2800" b="1" dirty="0">
                <a:latin typeface="UD デジタル 教科書体 NP-R" panose="02020400000000000000" pitchFamily="18" charset="-128"/>
                <a:ea typeface="UD デジタル 教科書体 NP-R" panose="02020400000000000000" pitchFamily="18" charset="-128"/>
              </a:rPr>
              <a:t>理士</a:t>
            </a:r>
            <a:r>
              <a:rPr kumimoji="1" lang="ja-JP" altLang="en-US" sz="2800" b="1" dirty="0">
                <a:latin typeface="UD デジタル 教科書体 NP-R" panose="02020400000000000000" pitchFamily="18" charset="-128"/>
                <a:ea typeface="UD デジタル 教科書体 NP-R" panose="02020400000000000000" pitchFamily="18" charset="-128"/>
              </a:rPr>
              <a:t>がとらえた</a:t>
            </a:r>
            <a:r>
              <a:rPr kumimoji="1" lang="ja-JP" altLang="en-US" sz="2800" b="1" dirty="0">
                <a:solidFill>
                  <a:srgbClr val="FF0000"/>
                </a:solidFill>
                <a:latin typeface="UD デジタル 教科書体 NP-R" panose="02020400000000000000" pitchFamily="18" charset="-128"/>
                <a:ea typeface="UD デジタル 教科書体 NP-R" panose="02020400000000000000" pitchFamily="18" charset="-128"/>
              </a:rPr>
              <a:t>母親の変化</a:t>
            </a:r>
            <a:endParaRPr kumimoji="1" lang="ja-JP" altLang="ja-JP" sz="2800" b="1" dirty="0">
              <a:solidFill>
                <a:srgbClr val="FF0000"/>
              </a:solidFill>
            </a:endParaRPr>
          </a:p>
        </p:txBody>
      </p:sp>
    </p:spTree>
    <p:extLst>
      <p:ext uri="{BB962C8B-B14F-4D97-AF65-F5344CB8AC3E}">
        <p14:creationId xmlns:p14="http://schemas.microsoft.com/office/powerpoint/2010/main" val="2833854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四角形: 角を丸くする 6">
            <a:extLst>
              <a:ext uri="{FF2B5EF4-FFF2-40B4-BE49-F238E27FC236}">
                <a16:creationId xmlns:a16="http://schemas.microsoft.com/office/drawing/2014/main" id="{D7F151B0-8EC1-0432-D375-AC36CE937841}"/>
              </a:ext>
            </a:extLst>
          </p:cNvPr>
          <p:cNvSpPr/>
          <p:nvPr/>
        </p:nvSpPr>
        <p:spPr>
          <a:xfrm>
            <a:off x="419994" y="1263056"/>
            <a:ext cx="5373515" cy="2907169"/>
          </a:xfrm>
          <a:prstGeom prst="roundRect">
            <a:avLst>
              <a:gd name="adj" fmla="val 9259"/>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spcAft>
                <a:spcPts val="600"/>
              </a:spcAft>
            </a:pPr>
            <a:r>
              <a:rPr lang="ja-JP" altLang="en-US" sz="2400" b="1" u="sng" dirty="0">
                <a:solidFill>
                  <a:schemeClr val="tx1"/>
                </a:solidFill>
                <a:latin typeface="UD デジタル 教科書体 NK-B" panose="02020700000000000000" pitchFamily="18" charset="-128"/>
                <a:ea typeface="UD デジタル 教科書体 NK-B" panose="02020700000000000000" pitchFamily="18" charset="-128"/>
              </a:rPr>
              <a:t>！父親の印象の変化！</a:t>
            </a:r>
            <a:endParaRPr lang="en-US" altLang="ja-JP" sz="2400" b="1" u="sng"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ct val="150000"/>
              </a:lnSpc>
            </a:pPr>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rPr>
              <a:t>　・わが子である実感、父親として実感の乏しさ　</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rPr>
              <a:t>　・赤ちゃんに会いたい、会うことへの希求</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rPr>
              <a:t>　・赤ちゃんとに会えない中での関係の工夫</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rPr>
              <a:t>　・母親との関係性</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ct val="150000"/>
              </a:lnSpc>
            </a:pPr>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rPr>
              <a:t>　・母親への気遣い・配慮</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9" name="四角形: 角を丸くする 8">
            <a:extLst>
              <a:ext uri="{FF2B5EF4-FFF2-40B4-BE49-F238E27FC236}">
                <a16:creationId xmlns:a16="http://schemas.microsoft.com/office/drawing/2014/main" id="{E581B32E-35C1-74AE-2550-A426996D3C95}"/>
              </a:ext>
            </a:extLst>
          </p:cNvPr>
          <p:cNvSpPr/>
          <p:nvPr/>
        </p:nvSpPr>
        <p:spPr>
          <a:xfrm>
            <a:off x="6077393" y="1263055"/>
            <a:ext cx="5373515" cy="2907169"/>
          </a:xfrm>
          <a:prstGeom prst="roundRect">
            <a:avLst>
              <a:gd name="adj" fmla="val 10182"/>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spcAft>
                <a:spcPts val="600"/>
              </a:spcAft>
            </a:pPr>
            <a:r>
              <a:rPr lang="ja-JP" altLang="en-US" sz="2400" b="1" u="sng" dirty="0">
                <a:solidFill>
                  <a:schemeClr val="tx1"/>
                </a:solidFill>
                <a:latin typeface="UD デジタル 教科書体 NK-B" panose="02020700000000000000" pitchFamily="18" charset="-128"/>
                <a:ea typeface="UD デジタル 教科書体 NK-B" panose="02020700000000000000" pitchFamily="18" charset="-128"/>
              </a:rPr>
              <a:t>！家族全体の印象の変化！</a:t>
            </a:r>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endParaRPr>
          </a:p>
          <a:p>
            <a:pPr lvl="1">
              <a:lnSpc>
                <a:spcPct val="150000"/>
              </a:lnSpc>
            </a:pPr>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rPr>
              <a:t>・赤ちゃんの存在、実感の乏しさ</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endParaRPr>
          </a:p>
          <a:p>
            <a:pPr lvl="1">
              <a:lnSpc>
                <a:spcPct val="150000"/>
              </a:lnSpc>
            </a:pPr>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rPr>
              <a:t>・赤ちゃんに会いたい、会うことへの希求</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endParaRPr>
          </a:p>
          <a:p>
            <a:pPr lvl="1">
              <a:lnSpc>
                <a:spcPct val="150000"/>
              </a:lnSpc>
            </a:pPr>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rPr>
              <a:t>・赤ちゃんの存在、状態の共有できなさ</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endParaRPr>
          </a:p>
          <a:p>
            <a:pPr lvl="1">
              <a:lnSpc>
                <a:spcPct val="150000"/>
              </a:lnSpc>
            </a:pPr>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rPr>
              <a:t>・赤ちゃんに会えない中での関係の工夫　　　　</a:t>
            </a:r>
            <a:endParaRPr lang="en-US" altLang="ja-JP" sz="2000" b="1" dirty="0">
              <a:solidFill>
                <a:schemeClr val="tx1"/>
              </a:solidFill>
              <a:latin typeface="UD デジタル 教科書体 NK-R" panose="02020400000000000000" pitchFamily="18" charset="-128"/>
              <a:ea typeface="UD デジタル 教科書体 NK-R" panose="02020400000000000000" pitchFamily="18" charset="-128"/>
            </a:endParaRPr>
          </a:p>
          <a:p>
            <a:pPr lvl="1">
              <a:lnSpc>
                <a:spcPct val="150000"/>
              </a:lnSpc>
            </a:pPr>
            <a:r>
              <a:rPr lang="ja-JP" altLang="en-US" sz="2000" b="1" dirty="0">
                <a:solidFill>
                  <a:schemeClr val="tx1"/>
                </a:solidFill>
                <a:latin typeface="UD デジタル 教科書体 NK-R" panose="02020400000000000000" pitchFamily="18" charset="-128"/>
                <a:ea typeface="UD デジタル 教科書体 NK-R" panose="02020400000000000000" pitchFamily="18" charset="-128"/>
              </a:rPr>
              <a:t>・夫婦間、家族間の関係性</a:t>
            </a:r>
            <a:endParaRPr lang="ja-JP" altLang="en-US" sz="24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3" name="四角形: 角を丸くする 12">
            <a:extLst>
              <a:ext uri="{FF2B5EF4-FFF2-40B4-BE49-F238E27FC236}">
                <a16:creationId xmlns:a16="http://schemas.microsoft.com/office/drawing/2014/main" id="{53C63F28-FBEC-02E4-3F5A-31A403236B69}"/>
              </a:ext>
            </a:extLst>
          </p:cNvPr>
          <p:cNvSpPr/>
          <p:nvPr/>
        </p:nvSpPr>
        <p:spPr>
          <a:xfrm>
            <a:off x="537842" y="4741617"/>
            <a:ext cx="11299523" cy="1608178"/>
          </a:xfrm>
          <a:prstGeom prst="roundRect">
            <a:avLst>
              <a:gd name="adj" fmla="val 7076"/>
            </a:avLst>
          </a:prstGeom>
          <a:solidFill>
            <a:schemeClr val="accent6">
              <a:lumMod val="40000"/>
              <a:lumOff val="60000"/>
            </a:schemeClr>
          </a:solidFill>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200" b="1" kern="100" dirty="0">
                <a:solidFill>
                  <a:schemeClr val="tx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●父親と赤ちゃん、両親間、きょうだいや祖父母も含めた家族間で、</a:t>
            </a:r>
            <a:r>
              <a:rPr lang="ja-JP" altLang="ja-JP" sz="2200" b="1" kern="100" dirty="0">
                <a:solidFill>
                  <a:schemeClr val="tx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相互交流が育まれにくい</a:t>
            </a:r>
            <a:endParaRPr lang="en-US" altLang="ja-JP" sz="2200" b="1" kern="100" dirty="0">
              <a:solidFill>
                <a:schemeClr val="tx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r>
              <a:rPr lang="ja-JP" altLang="en-US" sz="2200" b="1" kern="100" dirty="0">
                <a:solidFill>
                  <a:schemeClr val="tx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●両親間、きょうだいや祖父母も含めた家族間で、赤ちゃんの成長発達を共有できない</a:t>
            </a:r>
            <a:endParaRPr lang="en-US" altLang="ja-JP" sz="2200" b="1" kern="100" dirty="0">
              <a:solidFill>
                <a:schemeClr val="tx1"/>
              </a:solidFill>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ctr"/>
            <a:endParaRPr lang="en-US" altLang="ja-JP" sz="2200" b="1" dirty="0">
              <a:ln w="0"/>
              <a:solidFill>
                <a:schemeClr val="tx1"/>
              </a:solidFill>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endParaRPr>
          </a:p>
          <a:p>
            <a:pPr algn="ctr"/>
            <a:r>
              <a:rPr lang="ja-JP" altLang="en-US" sz="2400" b="1" dirty="0">
                <a:ln w="0"/>
                <a:solidFill>
                  <a:schemeClr val="tx1"/>
                </a:solidFill>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rPr>
              <a:t>赤ちゃんと父親、家族間に</a:t>
            </a:r>
            <a:r>
              <a:rPr kumimoji="1" lang="ja-JP" altLang="en-US" sz="2400" b="1" dirty="0">
                <a:ln w="0"/>
                <a:solidFill>
                  <a:schemeClr val="tx1"/>
                </a:solidFill>
                <a:effectLst>
                  <a:outerShdw blurRad="38100" dist="19050" dir="2700000" algn="tl" rotWithShape="0">
                    <a:schemeClr val="dk1">
                      <a:alpha val="40000"/>
                    </a:schemeClr>
                  </a:outerShdw>
                </a:effectLst>
                <a:latin typeface="UD デジタル 教科書体 NK-B" panose="02020700000000000000" pitchFamily="18" charset="-128"/>
                <a:ea typeface="UD デジタル 教科書体 NK-B" panose="02020700000000000000" pitchFamily="18" charset="-128"/>
              </a:rPr>
              <a:t>心理的な距離や隔たりが生じている</a:t>
            </a:r>
            <a:endPar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12" name="四角形: 角を丸くする 11">
            <a:extLst>
              <a:ext uri="{FF2B5EF4-FFF2-40B4-BE49-F238E27FC236}">
                <a16:creationId xmlns:a16="http://schemas.microsoft.com/office/drawing/2014/main" id="{12AD5988-EEA4-F333-683F-3972C5F7B72E}"/>
              </a:ext>
            </a:extLst>
          </p:cNvPr>
          <p:cNvSpPr/>
          <p:nvPr/>
        </p:nvSpPr>
        <p:spPr>
          <a:xfrm>
            <a:off x="317421" y="1051848"/>
            <a:ext cx="11519944" cy="3329587"/>
          </a:xfrm>
          <a:prstGeom prst="roundRect">
            <a:avLst>
              <a:gd name="adj" fmla="val 5486"/>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矢印: 下 13">
            <a:extLst>
              <a:ext uri="{FF2B5EF4-FFF2-40B4-BE49-F238E27FC236}">
                <a16:creationId xmlns:a16="http://schemas.microsoft.com/office/drawing/2014/main" id="{36DFD909-24DE-2705-2C4C-7046D1997BDD}"/>
              </a:ext>
            </a:extLst>
          </p:cNvPr>
          <p:cNvSpPr/>
          <p:nvPr/>
        </p:nvSpPr>
        <p:spPr>
          <a:xfrm>
            <a:off x="5409145" y="4202272"/>
            <a:ext cx="854766" cy="507298"/>
          </a:xfrm>
          <a:prstGeom prst="downArrow">
            <a:avLst>
              <a:gd name="adj1" fmla="val 50000"/>
              <a:gd name="adj2" fmla="val 58421"/>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19E63D04-EFD7-A6D5-26BA-841CAE1CECEA}"/>
              </a:ext>
            </a:extLst>
          </p:cNvPr>
          <p:cNvSpPr txBox="1"/>
          <p:nvPr/>
        </p:nvSpPr>
        <p:spPr>
          <a:xfrm>
            <a:off x="59064" y="176272"/>
            <a:ext cx="3416320" cy="369332"/>
          </a:xfrm>
          <a:prstGeom prst="rect">
            <a:avLst/>
          </a:prstGeom>
          <a:noFill/>
        </p:spPr>
        <p:txBody>
          <a:bodyPr wrap="none" rtlCol="0">
            <a:spAutoFit/>
          </a:bodyPr>
          <a:lstStyle/>
          <a:p>
            <a:r>
              <a:rPr kumimoji="1" lang="ja-JP" altLang="en-US" dirty="0"/>
              <a:t>（ネットワークでの調査から）</a:t>
            </a:r>
          </a:p>
        </p:txBody>
      </p:sp>
      <p:sp>
        <p:nvSpPr>
          <p:cNvPr id="4" name="テキスト ボックス 3">
            <a:extLst>
              <a:ext uri="{FF2B5EF4-FFF2-40B4-BE49-F238E27FC236}">
                <a16:creationId xmlns:a16="http://schemas.microsoft.com/office/drawing/2014/main" id="{E9B1F98E-7315-026D-FCE3-CE042608FF2F}"/>
              </a:ext>
            </a:extLst>
          </p:cNvPr>
          <p:cNvSpPr txBox="1"/>
          <p:nvPr/>
        </p:nvSpPr>
        <p:spPr>
          <a:xfrm>
            <a:off x="571642" y="665349"/>
            <a:ext cx="10270529" cy="523220"/>
          </a:xfrm>
          <a:prstGeom prst="rect">
            <a:avLst/>
          </a:prstGeom>
          <a:solidFill>
            <a:schemeClr val="accent5">
              <a:lumMod val="60000"/>
              <a:lumOff val="40000"/>
            </a:schemeClr>
          </a:solidFill>
        </p:spPr>
        <p:txBody>
          <a:bodyPr wrap="square">
            <a:spAutoFit/>
          </a:bodyPr>
          <a:lstStyle/>
          <a:p>
            <a:pPr algn="just"/>
            <a:r>
              <a:rPr kumimoji="1" lang="ja-JP" altLang="en-US" sz="2800" b="1" dirty="0">
                <a:latin typeface="UD デジタル 教科書体 NP-R" panose="02020400000000000000" pitchFamily="18" charset="-128"/>
                <a:ea typeface="UD デジタル 教科書体 NP-R" panose="02020400000000000000" pitchFamily="18" charset="-128"/>
              </a:rPr>
              <a:t>面会やケアの制限以降</a:t>
            </a:r>
            <a:r>
              <a:rPr lang="ja-JP" altLang="en-US" sz="2800" b="1" dirty="0">
                <a:latin typeface="UD デジタル 教科書体 NP-R" panose="02020400000000000000" pitchFamily="18" charset="-128"/>
                <a:ea typeface="UD デジタル 教科書体 NP-R" panose="02020400000000000000" pitchFamily="18" charset="-128"/>
              </a:rPr>
              <a:t>、心</a:t>
            </a:r>
            <a:r>
              <a:rPr kumimoji="1" lang="ja-JP" altLang="ja-JP" sz="2800" b="1" dirty="0">
                <a:latin typeface="UD デジタル 教科書体 NP-R" panose="02020400000000000000" pitchFamily="18" charset="-128"/>
                <a:ea typeface="UD デジタル 教科書体 NP-R" panose="02020400000000000000" pitchFamily="18" charset="-128"/>
              </a:rPr>
              <a:t>理士</a:t>
            </a:r>
            <a:r>
              <a:rPr kumimoji="1" lang="ja-JP" altLang="en-US" sz="2800" b="1" dirty="0">
                <a:latin typeface="UD デジタル 教科書体 NP-R" panose="02020400000000000000" pitchFamily="18" charset="-128"/>
                <a:ea typeface="UD デジタル 教科書体 NP-R" panose="02020400000000000000" pitchFamily="18" charset="-128"/>
              </a:rPr>
              <a:t>がとらえた</a:t>
            </a:r>
            <a:r>
              <a:rPr kumimoji="1" lang="ja-JP" altLang="en-US" sz="2800" b="1" dirty="0">
                <a:solidFill>
                  <a:srgbClr val="FF0000"/>
                </a:solidFill>
                <a:latin typeface="UD デジタル 教科書体 NP-R" panose="02020400000000000000" pitchFamily="18" charset="-128"/>
                <a:ea typeface="UD デジタル 教科書体 NP-R" panose="02020400000000000000" pitchFamily="18" charset="-128"/>
              </a:rPr>
              <a:t>父親・家族の変化</a:t>
            </a:r>
            <a:endParaRPr kumimoji="1" lang="ja-JP" altLang="ja-JP" sz="2800" b="1" dirty="0">
              <a:solidFill>
                <a:srgbClr val="FF0000"/>
              </a:solidFill>
            </a:endParaRPr>
          </a:p>
        </p:txBody>
      </p:sp>
      <p:sp>
        <p:nvSpPr>
          <p:cNvPr id="6" name="テキスト ボックス 5">
            <a:extLst>
              <a:ext uri="{FF2B5EF4-FFF2-40B4-BE49-F238E27FC236}">
                <a16:creationId xmlns:a16="http://schemas.microsoft.com/office/drawing/2014/main" id="{8405610B-BE95-08BE-FB0E-591D52754A27}"/>
              </a:ext>
            </a:extLst>
          </p:cNvPr>
          <p:cNvSpPr txBox="1"/>
          <p:nvPr/>
        </p:nvSpPr>
        <p:spPr>
          <a:xfrm>
            <a:off x="9137454" y="6397715"/>
            <a:ext cx="2313454" cy="369332"/>
          </a:xfrm>
          <a:prstGeom prst="rect">
            <a:avLst/>
          </a:prstGeom>
          <a:noFill/>
        </p:spPr>
        <p:txBody>
          <a:bodyPr wrap="none" rtlCol="0">
            <a:spAutoFit/>
          </a:bodyPr>
          <a:lstStyle/>
          <a:p>
            <a:r>
              <a:rPr kumimoji="1" lang="ja-JP" altLang="en-US" dirty="0"/>
              <a:t>（加治佐ら，</a:t>
            </a:r>
            <a:r>
              <a:rPr kumimoji="1" lang="en-US" altLang="ja-JP" dirty="0"/>
              <a:t>2022</a:t>
            </a:r>
            <a:r>
              <a:rPr kumimoji="1" lang="ja-JP" altLang="en-US" dirty="0"/>
              <a:t>）</a:t>
            </a:r>
          </a:p>
        </p:txBody>
      </p:sp>
    </p:spTree>
    <p:custDataLst>
      <p:tags r:id="rId1"/>
    </p:custDataLst>
    <p:extLst>
      <p:ext uri="{BB962C8B-B14F-4D97-AF65-F5344CB8AC3E}">
        <p14:creationId xmlns:p14="http://schemas.microsoft.com/office/powerpoint/2010/main" val="40852290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extLst>
    <p:ext uri="{E180D4A7-C9FB-4DFB-919C-405C955672EB}">
      <p14:showEvtLst xmlns:p14="http://schemas.microsoft.com/office/powerpoint/2010/main">
        <p14:playEvt time="0" objId="8"/>
        <p14:stopEvt time="6057" objId="8"/>
      </p14:showEvtLst>
    </p:ext>
  </p:extLs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6D8A47-F1D9-4E28-8D93-AE6CDEAD8A22}"/>
              </a:ext>
            </a:extLst>
          </p:cNvPr>
          <p:cNvSpPr>
            <a:spLocks noGrp="1"/>
          </p:cNvSpPr>
          <p:nvPr>
            <p:ph type="title"/>
          </p:nvPr>
        </p:nvSpPr>
        <p:spPr>
          <a:xfrm>
            <a:off x="250372" y="0"/>
            <a:ext cx="10515600" cy="1325563"/>
          </a:xfrm>
        </p:spPr>
        <p:txBody>
          <a:bodyPr>
            <a:normAutofit/>
          </a:bodyPr>
          <a:lstStyle/>
          <a:p>
            <a:r>
              <a:rPr kumimoji="1" lang="ja-JP" altLang="en-US" sz="4800" dirty="0">
                <a:latin typeface="ＭＳ Ｐゴシック" panose="020B0600070205080204" pitchFamily="50" charset="-128"/>
                <a:ea typeface="ＭＳ Ｐゴシック" panose="020B0600070205080204" pitchFamily="50" charset="-128"/>
              </a:rPr>
              <a:t>スタッフにとっての面会の意味</a:t>
            </a:r>
          </a:p>
        </p:txBody>
      </p:sp>
      <p:sp>
        <p:nvSpPr>
          <p:cNvPr id="3" name="コンテンツ プレースホルダー 2">
            <a:extLst>
              <a:ext uri="{FF2B5EF4-FFF2-40B4-BE49-F238E27FC236}">
                <a16:creationId xmlns:a16="http://schemas.microsoft.com/office/drawing/2014/main" id="{1537DEC9-4D5C-2C23-F46C-BD5788CA602A}"/>
              </a:ext>
            </a:extLst>
          </p:cNvPr>
          <p:cNvSpPr>
            <a:spLocks noGrp="1"/>
          </p:cNvSpPr>
          <p:nvPr>
            <p:ph idx="1"/>
          </p:nvPr>
        </p:nvSpPr>
        <p:spPr>
          <a:xfrm>
            <a:off x="1197428" y="1325563"/>
            <a:ext cx="10744200" cy="6266281"/>
          </a:xfrm>
        </p:spPr>
        <p:txBody>
          <a:bodyPr>
            <a:normAutofit/>
          </a:bodyPr>
          <a:lstStyle/>
          <a:p>
            <a:r>
              <a:rPr kumimoji="1" lang="ja-JP" altLang="en-US" sz="2400" dirty="0"/>
              <a:t>時間帯のみでなく、時間の長さも自由になること</a:t>
            </a:r>
            <a:endParaRPr kumimoji="1" lang="en-US" altLang="ja-JP" sz="2400" dirty="0"/>
          </a:p>
          <a:p>
            <a:pPr marL="0" indent="0">
              <a:buNone/>
            </a:pPr>
            <a:r>
              <a:rPr lang="ja-JP" altLang="en-US" sz="2400" dirty="0"/>
              <a:t>　→　面会時間が伸び、家族のニードを満たす</a:t>
            </a:r>
            <a:endParaRPr lang="en-US" altLang="ja-JP" sz="2400" dirty="0"/>
          </a:p>
          <a:p>
            <a:pPr marL="0" indent="0">
              <a:buNone/>
            </a:pPr>
            <a:r>
              <a:rPr lang="ja-JP" altLang="en-US" sz="2400" dirty="0"/>
              <a:t>　　　無理をせず児と面会できる</a:t>
            </a:r>
            <a:endParaRPr lang="en-US" altLang="ja-JP" sz="2400" dirty="0"/>
          </a:p>
          <a:p>
            <a:pPr marL="0" indent="0">
              <a:buNone/>
            </a:pPr>
            <a:r>
              <a:rPr lang="ja-JP" altLang="en-US" sz="2400" dirty="0"/>
              <a:t>　　　スタッフの不安の軽減・長期的な視点にたつ意識改革</a:t>
            </a:r>
            <a:endParaRPr lang="en-US" altLang="ja-JP" sz="2400" dirty="0"/>
          </a:p>
          <a:p>
            <a:pPr marL="0" indent="0">
              <a:buNone/>
            </a:pPr>
            <a:r>
              <a:rPr lang="ja-JP" altLang="en-US" sz="2400" dirty="0"/>
              <a:t>　　　業務への支障は問題にならなった（小倉ら</a:t>
            </a:r>
            <a:r>
              <a:rPr lang="en-US" altLang="ja-JP" sz="2400" dirty="0"/>
              <a:t>,1999</a:t>
            </a:r>
            <a:r>
              <a:rPr lang="ja-JP" altLang="en-US" sz="2400" dirty="0"/>
              <a:t>）</a:t>
            </a:r>
            <a:endParaRPr lang="en-US" altLang="ja-JP" sz="2400" dirty="0"/>
          </a:p>
          <a:p>
            <a:pPr marL="0" indent="0">
              <a:buNone/>
            </a:pPr>
            <a:r>
              <a:rPr lang="ja-JP" altLang="en-US" sz="2400" dirty="0"/>
              <a:t>・面会時間の自由化</a:t>
            </a:r>
            <a:endParaRPr lang="en-US" altLang="ja-JP" sz="2400" dirty="0"/>
          </a:p>
          <a:p>
            <a:pPr marL="0" indent="0">
              <a:buNone/>
            </a:pPr>
            <a:r>
              <a:rPr lang="ja-JP" altLang="en-US" sz="2400" dirty="0"/>
              <a:t>　→　面会時間に生活パターンをあわせるのではなく</a:t>
            </a:r>
            <a:endParaRPr lang="en-US" altLang="ja-JP" sz="2400" dirty="0"/>
          </a:p>
          <a:p>
            <a:pPr marL="0" indent="0">
              <a:buNone/>
            </a:pPr>
            <a:r>
              <a:rPr lang="ja-JP" altLang="en-US" sz="2400" dirty="0"/>
              <a:t>　　　　　生活パターンにあわせた面会への変化</a:t>
            </a:r>
            <a:endParaRPr lang="en-US" altLang="ja-JP" sz="2400" dirty="0"/>
          </a:p>
          <a:p>
            <a:pPr marL="0" indent="0">
              <a:buNone/>
            </a:pPr>
            <a:r>
              <a:rPr lang="ja-JP" altLang="en-US" sz="2400" dirty="0"/>
              <a:t>　　　対応困難さや医療・処置の妨げは見られなった</a:t>
            </a:r>
            <a:endParaRPr lang="en-US" altLang="ja-JP" sz="2400" dirty="0"/>
          </a:p>
          <a:p>
            <a:pPr marL="0" indent="0">
              <a:buNone/>
            </a:pPr>
            <a:r>
              <a:rPr lang="ja-JP" altLang="en-US" sz="2400" dirty="0"/>
              <a:t>　　　情報を得る機会が多い（渋井ら，</a:t>
            </a:r>
            <a:r>
              <a:rPr lang="en-US" altLang="ja-JP" sz="2400" dirty="0"/>
              <a:t>1999</a:t>
            </a:r>
            <a:r>
              <a:rPr lang="ja-JP" altLang="en-US" sz="2400" dirty="0"/>
              <a:t>）</a:t>
            </a:r>
            <a:endParaRPr lang="en-US" altLang="ja-JP" sz="2400" dirty="0"/>
          </a:p>
          <a:p>
            <a:pPr marL="0" indent="0">
              <a:buNone/>
            </a:pPr>
            <a:r>
              <a:rPr lang="ja-JP" altLang="en-US" sz="2400" dirty="0"/>
              <a:t>          かかわりの経験を積み重ねることで苦手さが軽減（木下ら</a:t>
            </a:r>
            <a:r>
              <a:rPr lang="en-US" altLang="ja-JP" sz="2400" dirty="0"/>
              <a:t>,2002</a:t>
            </a:r>
            <a:r>
              <a:rPr lang="ja-JP" altLang="en-US" sz="2400" dirty="0"/>
              <a:t>）</a:t>
            </a:r>
            <a:endParaRPr lang="en-US" altLang="ja-JP" sz="2400" dirty="0"/>
          </a:p>
          <a:p>
            <a:pPr marL="0" indent="0">
              <a:buNone/>
            </a:pPr>
            <a:endParaRPr lang="en-US" altLang="ja-JP" sz="2400" dirty="0"/>
          </a:p>
        </p:txBody>
      </p:sp>
    </p:spTree>
    <p:extLst>
      <p:ext uri="{BB962C8B-B14F-4D97-AF65-F5344CB8AC3E}">
        <p14:creationId xmlns:p14="http://schemas.microsoft.com/office/powerpoint/2010/main" val="3610116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7" descr="Screen Shot 2017-09-13 at 6.51.46 pm.png">
            <a:extLst>
              <a:ext uri="{FF2B5EF4-FFF2-40B4-BE49-F238E27FC236}">
                <a16:creationId xmlns:a16="http://schemas.microsoft.com/office/drawing/2014/main" id="{C054E9E1-B22B-5C68-B7FD-A35C332BA6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633" y="168275"/>
            <a:ext cx="8221457" cy="6483722"/>
          </a:xfrm>
          <a:prstGeom prst="rect">
            <a:avLst/>
          </a:prstGeom>
        </p:spPr>
      </p:pic>
      <p:sp>
        <p:nvSpPr>
          <p:cNvPr id="4" name="Footer Placeholder 3">
            <a:extLst>
              <a:ext uri="{FF2B5EF4-FFF2-40B4-BE49-F238E27FC236}">
                <a16:creationId xmlns:a16="http://schemas.microsoft.com/office/drawing/2014/main" id="{40D4C1C4-1EEE-479D-DF45-2DCAE3016861}"/>
              </a:ext>
            </a:extLst>
          </p:cNvPr>
          <p:cNvSpPr>
            <a:spLocks noGrp="1"/>
          </p:cNvSpPr>
          <p:nvPr>
            <p:ph type="ftr" sz="quarter" idx="11"/>
          </p:nvPr>
        </p:nvSpPr>
        <p:spPr>
          <a:xfrm>
            <a:off x="5212462" y="5882728"/>
            <a:ext cx="2895600" cy="365125"/>
          </a:xfrm>
          <a:prstGeom prst="rect">
            <a:avLst/>
          </a:prstGeom>
        </p:spPr>
        <p:txBody>
          <a:bodyPr/>
          <a:lstStyle/>
          <a:p>
            <a:pPr>
              <a:defRPr/>
            </a:pPr>
            <a:r>
              <a:rPr lang="en-US" dirty="0"/>
              <a:t>CP RCH RWH UoM</a:t>
            </a:r>
          </a:p>
        </p:txBody>
      </p:sp>
      <p:sp>
        <p:nvSpPr>
          <p:cNvPr id="5" name="テキスト ボックス 4">
            <a:extLst>
              <a:ext uri="{FF2B5EF4-FFF2-40B4-BE49-F238E27FC236}">
                <a16:creationId xmlns:a16="http://schemas.microsoft.com/office/drawing/2014/main" id="{E5C3F7C5-C64A-31D6-389D-EB5C9773AC69}"/>
              </a:ext>
            </a:extLst>
          </p:cNvPr>
          <p:cNvSpPr txBox="1"/>
          <p:nvPr/>
        </p:nvSpPr>
        <p:spPr>
          <a:xfrm>
            <a:off x="7549042" y="206003"/>
            <a:ext cx="4277207" cy="2246769"/>
          </a:xfrm>
          <a:prstGeom prst="rect">
            <a:avLst/>
          </a:prstGeom>
          <a:solidFill>
            <a:srgbClr val="F0F0F0"/>
          </a:solidFill>
        </p:spPr>
        <p:txBody>
          <a:bodyPr wrap="square" rtlCol="0">
            <a:spAutoFit/>
          </a:bodyPr>
          <a:lstStyle/>
          <a:p>
            <a:r>
              <a:rPr kumimoji="1" lang="ja-JP" altLang="en-US" sz="2000" dirty="0"/>
              <a:t>親と子ともに</a:t>
            </a:r>
            <a:endParaRPr kumimoji="1" lang="en-US" altLang="ja-JP" sz="2000" dirty="0"/>
          </a:p>
          <a:p>
            <a:r>
              <a:rPr lang="ja-JP" altLang="en-US" sz="2000" dirty="0"/>
              <a:t>　相互作用の一方の担い手としては</a:t>
            </a:r>
            <a:endParaRPr lang="en-US" altLang="ja-JP" sz="2000" dirty="0"/>
          </a:p>
          <a:p>
            <a:r>
              <a:rPr kumimoji="1" lang="ja-JP" altLang="en-US" sz="2000" dirty="0"/>
              <a:t>　十分に機能することができない</a:t>
            </a:r>
            <a:endParaRPr kumimoji="1" lang="en-US" altLang="ja-JP" sz="2000" dirty="0"/>
          </a:p>
          <a:p>
            <a:endParaRPr lang="en-US" altLang="ja-JP" sz="2000" dirty="0"/>
          </a:p>
          <a:p>
            <a:r>
              <a:rPr kumimoji="1" lang="ja-JP" altLang="en-US" sz="2000" dirty="0"/>
              <a:t>またＮＩＣＵの環境の中では</a:t>
            </a:r>
            <a:endParaRPr kumimoji="1" lang="en-US" altLang="ja-JP" sz="2000" dirty="0"/>
          </a:p>
          <a:p>
            <a:r>
              <a:rPr lang="ja-JP" altLang="en-US" sz="2000" dirty="0"/>
              <a:t>　ゆったりと安心した気持ちで</a:t>
            </a:r>
            <a:endParaRPr lang="en-US" altLang="ja-JP" sz="2000" dirty="0"/>
          </a:p>
          <a:p>
            <a:r>
              <a:rPr kumimoji="1" lang="ja-JP" altLang="en-US" sz="2000" dirty="0"/>
              <a:t>　親と子の関わりは生じにくい</a:t>
            </a:r>
          </a:p>
        </p:txBody>
      </p:sp>
      <p:pic>
        <p:nvPicPr>
          <p:cNvPr id="3" name="図 2">
            <a:extLst>
              <a:ext uri="{FF2B5EF4-FFF2-40B4-BE49-F238E27FC236}">
                <a16:creationId xmlns:a16="http://schemas.microsoft.com/office/drawing/2014/main" id="{9C0309AD-748C-3E92-6AD4-C5DECCD25374}"/>
              </a:ext>
            </a:extLst>
          </p:cNvPr>
          <p:cNvPicPr>
            <a:picLocks noChangeAspect="1"/>
          </p:cNvPicPr>
          <p:nvPr/>
        </p:nvPicPr>
        <p:blipFill rotWithShape="1">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rcRect b="30204"/>
          <a:stretch/>
        </p:blipFill>
        <p:spPr>
          <a:xfrm>
            <a:off x="409089" y="5144328"/>
            <a:ext cx="1001340" cy="1194806"/>
          </a:xfrm>
          <a:prstGeom prst="rect">
            <a:avLst/>
          </a:prstGeom>
        </p:spPr>
      </p:pic>
      <p:pic>
        <p:nvPicPr>
          <p:cNvPr id="7" name="図 6">
            <a:extLst>
              <a:ext uri="{FF2B5EF4-FFF2-40B4-BE49-F238E27FC236}">
                <a16:creationId xmlns:a16="http://schemas.microsoft.com/office/drawing/2014/main" id="{DF5ED284-1782-BB83-F68C-46CEE9861CF7}"/>
              </a:ext>
            </a:extLst>
          </p:cNvPr>
          <p:cNvPicPr>
            <a:picLocks noChangeAspect="1"/>
          </p:cNvPicPr>
          <p:nvPr/>
        </p:nvPicPr>
        <p:blipFill>
          <a:blip r:embed="rId6">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345904" y="168275"/>
            <a:ext cx="1746913" cy="1222877"/>
          </a:xfrm>
          <a:prstGeom prst="rect">
            <a:avLst/>
          </a:prstGeom>
        </p:spPr>
      </p:pic>
      <p:sp>
        <p:nvSpPr>
          <p:cNvPr id="8" name="矢印: 下 7">
            <a:extLst>
              <a:ext uri="{FF2B5EF4-FFF2-40B4-BE49-F238E27FC236}">
                <a16:creationId xmlns:a16="http://schemas.microsoft.com/office/drawing/2014/main" id="{7AE37DE4-DDF4-14C9-9AF0-2D6C6D474C6B}"/>
              </a:ext>
            </a:extLst>
          </p:cNvPr>
          <p:cNvSpPr/>
          <p:nvPr/>
        </p:nvSpPr>
        <p:spPr>
          <a:xfrm>
            <a:off x="8614367" y="2685696"/>
            <a:ext cx="334371" cy="20313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A302156-449A-767C-6029-86C95A9AB579}"/>
              </a:ext>
            </a:extLst>
          </p:cNvPr>
          <p:cNvSpPr txBox="1"/>
          <p:nvPr/>
        </p:nvSpPr>
        <p:spPr>
          <a:xfrm>
            <a:off x="7790164" y="4821413"/>
            <a:ext cx="4054315" cy="1631216"/>
          </a:xfrm>
          <a:prstGeom prst="rect">
            <a:avLst/>
          </a:prstGeom>
          <a:solidFill>
            <a:schemeClr val="accent5">
              <a:lumMod val="60000"/>
              <a:lumOff val="40000"/>
            </a:schemeClr>
          </a:solidFill>
        </p:spPr>
        <p:style>
          <a:lnRef idx="2">
            <a:schemeClr val="accent1"/>
          </a:lnRef>
          <a:fillRef idx="1">
            <a:schemeClr val="lt1"/>
          </a:fillRef>
          <a:effectRef idx="0">
            <a:schemeClr val="accent1"/>
          </a:effectRef>
          <a:fontRef idx="minor">
            <a:schemeClr val="dk1"/>
          </a:fontRef>
        </p:style>
        <p:txBody>
          <a:bodyPr wrap="none" rtlCol="0">
            <a:spAutoFit/>
          </a:bodyPr>
          <a:lstStyle/>
          <a:p>
            <a:r>
              <a:rPr lang="ja-JP" altLang="en-US" sz="2000" dirty="0"/>
              <a:t>親子のかかわりを支える</a:t>
            </a:r>
            <a:endParaRPr lang="en-US" altLang="ja-JP" sz="2000" dirty="0"/>
          </a:p>
          <a:p>
            <a:r>
              <a:rPr kumimoji="1" lang="en-US" altLang="ja-JP" sz="2000" dirty="0"/>
              <a:t>NICU/GCU</a:t>
            </a:r>
            <a:r>
              <a:rPr lang="ja-JP" altLang="en-US" sz="2000" dirty="0"/>
              <a:t>の場を保証することが</a:t>
            </a:r>
            <a:endParaRPr lang="en-US" altLang="ja-JP" sz="2000" dirty="0"/>
          </a:p>
          <a:p>
            <a:r>
              <a:rPr kumimoji="1" lang="ja-JP" altLang="en-US" sz="2000" dirty="0"/>
              <a:t>その後の赤ちゃんの発達</a:t>
            </a:r>
            <a:endParaRPr kumimoji="1" lang="en-US" altLang="ja-JP" sz="2000" dirty="0"/>
          </a:p>
          <a:p>
            <a:r>
              <a:rPr kumimoji="1" lang="ja-JP" altLang="en-US" sz="2000" dirty="0"/>
              <a:t>　　　　親子関係を築いていく</a:t>
            </a:r>
            <a:endParaRPr lang="en-US" altLang="ja-JP" sz="2000" dirty="0"/>
          </a:p>
          <a:p>
            <a:r>
              <a:rPr kumimoji="1" lang="ja-JP" altLang="en-US" sz="2000" dirty="0"/>
              <a:t>＋　場自体を支えていく</a:t>
            </a:r>
            <a:endParaRPr kumimoji="1" lang="en-US" altLang="ja-JP" sz="2000" dirty="0"/>
          </a:p>
        </p:txBody>
      </p:sp>
      <p:sp>
        <p:nvSpPr>
          <p:cNvPr id="10" name="テキスト ボックス 9">
            <a:extLst>
              <a:ext uri="{FF2B5EF4-FFF2-40B4-BE49-F238E27FC236}">
                <a16:creationId xmlns:a16="http://schemas.microsoft.com/office/drawing/2014/main" id="{EBD024A0-AA06-7D2E-32FF-D8EC166D9C48}"/>
              </a:ext>
            </a:extLst>
          </p:cNvPr>
          <p:cNvSpPr txBox="1"/>
          <p:nvPr/>
        </p:nvSpPr>
        <p:spPr>
          <a:xfrm>
            <a:off x="9076015" y="2621430"/>
            <a:ext cx="2954655" cy="2031325"/>
          </a:xfrm>
          <a:prstGeom prst="rect">
            <a:avLst/>
          </a:prstGeom>
          <a:noFill/>
        </p:spPr>
        <p:txBody>
          <a:bodyPr wrap="none" rtlCol="0">
            <a:spAutoFit/>
          </a:bodyPr>
          <a:lstStyle/>
          <a:p>
            <a:r>
              <a:rPr kumimoji="1" lang="ja-JP" altLang="en-US" dirty="0"/>
              <a:t>親が主体的に</a:t>
            </a:r>
            <a:endParaRPr kumimoji="1" lang="en-US" altLang="ja-JP" dirty="0"/>
          </a:p>
          <a:p>
            <a:r>
              <a:rPr lang="ja-JP" altLang="en-US" dirty="0"/>
              <a:t>　かかわれるということ</a:t>
            </a:r>
            <a:endParaRPr lang="en-US" altLang="ja-JP" dirty="0"/>
          </a:p>
          <a:p>
            <a:r>
              <a:rPr kumimoji="1" lang="ja-JP" altLang="en-US" dirty="0"/>
              <a:t>赤ちゃんのケアに</a:t>
            </a:r>
            <a:r>
              <a:rPr lang="ja-JP" altLang="en-US" dirty="0"/>
              <a:t>参加し、</a:t>
            </a:r>
            <a:endParaRPr lang="en-US" altLang="ja-JP" dirty="0"/>
          </a:p>
          <a:p>
            <a:r>
              <a:rPr lang="ja-JP" altLang="en-US" dirty="0"/>
              <a:t>　だれかと</a:t>
            </a:r>
            <a:r>
              <a:rPr kumimoji="1" lang="ja-JP" altLang="en-US" dirty="0"/>
              <a:t>赤ちゃんの姿を</a:t>
            </a:r>
            <a:endParaRPr kumimoji="1" lang="en-US" altLang="ja-JP" dirty="0"/>
          </a:p>
          <a:p>
            <a:r>
              <a:rPr lang="ja-JP" altLang="en-US" dirty="0"/>
              <a:t>　共有すること</a:t>
            </a:r>
            <a:endParaRPr lang="en-US" altLang="ja-JP" dirty="0"/>
          </a:p>
          <a:p>
            <a:r>
              <a:rPr kumimoji="1" lang="ja-JP" altLang="en-US" dirty="0"/>
              <a:t>一緒に過ごす時間を</a:t>
            </a:r>
            <a:endParaRPr kumimoji="1" lang="en-US" altLang="ja-JP" dirty="0"/>
          </a:p>
          <a:p>
            <a:r>
              <a:rPr lang="ja-JP" altLang="en-US" dirty="0"/>
              <a:t>　積み重ねていくこと</a:t>
            </a:r>
            <a:endParaRPr kumimoji="1" lang="ja-JP" altLang="en-US" dirty="0"/>
          </a:p>
        </p:txBody>
      </p:sp>
    </p:spTree>
    <p:extLst>
      <p:ext uri="{BB962C8B-B14F-4D97-AF65-F5344CB8AC3E}">
        <p14:creationId xmlns:p14="http://schemas.microsoft.com/office/powerpoint/2010/main" val="16537490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CB1FA4C-8E1A-415C-BA2A-4AD836654CC8}"/>
              </a:ext>
            </a:extLst>
          </p:cNvPr>
          <p:cNvSpPr txBox="1"/>
          <p:nvPr/>
        </p:nvSpPr>
        <p:spPr>
          <a:xfrm>
            <a:off x="653832" y="551993"/>
            <a:ext cx="9671957" cy="2523768"/>
          </a:xfrm>
          <a:prstGeom prst="rect">
            <a:avLst/>
          </a:prstGeom>
          <a:noFill/>
        </p:spPr>
        <p:txBody>
          <a:bodyPr wrap="square">
            <a:spAutoFit/>
          </a:bodyPr>
          <a:lstStyle/>
          <a:p>
            <a:pPr algn="just"/>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NICU</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PICU</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Adult ICU</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における重症患者の</a:t>
            </a:r>
            <a:endPar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家族支援に関するガイドライン</a:t>
            </a:r>
            <a:r>
              <a:rPr lang="ja-JP" altLang="en-US"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（欧州新生児委員会</a:t>
            </a:r>
            <a:r>
              <a:rPr lang="en-US"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2017</a:t>
            </a:r>
            <a:r>
              <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24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endParaRPr lang="en-US" altLang="ja-JP" sz="2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「家族にニーズにあったベッドサイドでの面会を</a:t>
            </a:r>
            <a:endParaRPr lang="en-US" altLang="ja-JP" sz="2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オープンまたは柔軟に提供する」</a:t>
            </a:r>
            <a:endParaRPr lang="en-US" altLang="ja-JP" sz="2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ja-JP" sz="2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「家族の満足度が向上するよう、スタッフが家族と</a:t>
            </a:r>
            <a:endParaRPr lang="en-US" altLang="ja-JP" sz="2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r>
              <a:rPr lang="ja-JP" altLang="en-US" sz="2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ja-JP" sz="2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協力して働けるように積極的に強化する」こと</a:t>
            </a:r>
            <a:r>
              <a:rPr lang="ja-JP" altLang="en-US" sz="2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を</a:t>
            </a:r>
            <a:r>
              <a:rPr lang="ja-JP" altLang="ja-JP" sz="2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提言</a:t>
            </a:r>
          </a:p>
        </p:txBody>
      </p:sp>
      <p:sp>
        <p:nvSpPr>
          <p:cNvPr id="5" name="テキスト ボックス 4">
            <a:extLst>
              <a:ext uri="{FF2B5EF4-FFF2-40B4-BE49-F238E27FC236}">
                <a16:creationId xmlns:a16="http://schemas.microsoft.com/office/drawing/2014/main" id="{B4B10B79-E8A5-444F-A515-F8AA702F11F5}"/>
              </a:ext>
            </a:extLst>
          </p:cNvPr>
          <p:cNvSpPr txBox="1"/>
          <p:nvPr/>
        </p:nvSpPr>
        <p:spPr>
          <a:xfrm>
            <a:off x="384412" y="3352800"/>
            <a:ext cx="11423176" cy="830997"/>
          </a:xfrm>
          <a:prstGeom prst="rect">
            <a:avLst/>
          </a:prstGeom>
          <a:noFill/>
        </p:spPr>
        <p:txBody>
          <a:bodyPr wrap="square">
            <a:spAutoFit/>
          </a:bodyPr>
          <a:lstStyle/>
          <a:p>
            <a:pPr algn="just"/>
            <a:r>
              <a:rPr lang="ja-JP"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ほどよい抱っこ”が赤ちゃんの成長の基盤となっていくこと、そのためには母親がほっと安心して赤ちゃんに向き合えるよう支えられていなければならない</a:t>
            </a:r>
            <a:r>
              <a:rPr lang="ja-JP" altLang="en-US"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Ｗｉｉｎｉｃｏｔｔ</a:t>
            </a:r>
            <a:r>
              <a:rPr lang="ja-JP" altLang="en-US"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en-US"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1987</a:t>
            </a:r>
            <a:r>
              <a:rPr lang="ja-JP" altLang="en-US"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2400"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2" name="テキスト ボックス 5">
            <a:extLst>
              <a:ext uri="{FF2B5EF4-FFF2-40B4-BE49-F238E27FC236}">
                <a16:creationId xmlns:a16="http://schemas.microsoft.com/office/drawing/2014/main" id="{CDE29A3E-1FE2-E5A2-EAEE-4A6424E49FFB}"/>
              </a:ext>
            </a:extLst>
          </p:cNvPr>
          <p:cNvSpPr txBox="1"/>
          <p:nvPr/>
        </p:nvSpPr>
        <p:spPr>
          <a:xfrm>
            <a:off x="1861895" y="4183797"/>
            <a:ext cx="8468209" cy="2552174"/>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nSpc>
                <a:spcPct val="150000"/>
              </a:lnSpc>
            </a:pPr>
            <a:r>
              <a:rPr lang="en-US" altLang="ja-JP" sz="2200" dirty="0">
                <a:latin typeface="ＭＳ Ｐゴシック" panose="020B0600070205080204" pitchFamily="50" charset="-128"/>
                <a:ea typeface="ＭＳ Ｐゴシック" panose="020B0600070205080204" pitchFamily="50" charset="-128"/>
              </a:rPr>
              <a:t>           </a:t>
            </a:r>
            <a:r>
              <a:rPr lang="ja-JP" altLang="en-US" sz="2200" dirty="0">
                <a:latin typeface="ＭＳ Ｐゴシック" panose="020B0600070205080204" pitchFamily="50" charset="-128"/>
                <a:ea typeface="ＭＳ Ｐゴシック" panose="020B0600070205080204" pitchFamily="50" charset="-128"/>
              </a:rPr>
              <a:t>　　　単</a:t>
            </a:r>
            <a:r>
              <a:rPr lang="ja-JP" altLang="ja-JP" sz="2200" dirty="0">
                <a:latin typeface="ＭＳ Ｐゴシック" panose="020B0600070205080204" pitchFamily="50" charset="-128"/>
                <a:ea typeface="ＭＳ Ｐゴシック" panose="020B0600070205080204" pitchFamily="50" charset="-128"/>
              </a:rPr>
              <a:t>に身体的に抱っこするということではなく</a:t>
            </a:r>
            <a:endParaRPr lang="en-US" altLang="ja-JP" sz="2200" dirty="0">
              <a:latin typeface="ＭＳ Ｐゴシック" panose="020B0600070205080204" pitchFamily="50" charset="-128"/>
              <a:ea typeface="ＭＳ Ｐゴシック" panose="020B0600070205080204" pitchFamily="50" charset="-128"/>
            </a:endParaRPr>
          </a:p>
          <a:p>
            <a:pPr>
              <a:lnSpc>
                <a:spcPct val="150000"/>
              </a:lnSpc>
            </a:pPr>
            <a:r>
              <a:rPr lang="en-US" altLang="ja-JP" sz="2200" dirty="0">
                <a:latin typeface="ＭＳ Ｐゴシック" panose="020B0600070205080204" pitchFamily="50" charset="-128"/>
                <a:ea typeface="ＭＳ Ｐゴシック" panose="020B0600070205080204" pitchFamily="50" charset="-128"/>
              </a:rPr>
              <a:t>               </a:t>
            </a:r>
            <a:r>
              <a:rPr lang="ja-JP" altLang="ja-JP" sz="2200" dirty="0">
                <a:latin typeface="ＭＳ Ｐゴシック" panose="020B0600070205080204" pitchFamily="50" charset="-128"/>
                <a:ea typeface="ＭＳ Ｐゴシック" panose="020B0600070205080204" pitchFamily="50" charset="-128"/>
              </a:rPr>
              <a:t>母親</a:t>
            </a:r>
            <a:r>
              <a:rPr lang="ja-JP" altLang="en-US" sz="2200" dirty="0">
                <a:latin typeface="ＭＳ Ｐゴシック" panose="020B0600070205080204" pitchFamily="50" charset="-128"/>
                <a:ea typeface="ＭＳ Ｐゴシック" panose="020B0600070205080204" pitchFamily="50" charset="-128"/>
              </a:rPr>
              <a:t>（養育者）</a:t>
            </a:r>
            <a:r>
              <a:rPr lang="ja-JP" altLang="ja-JP" sz="2200" dirty="0">
                <a:latin typeface="ＭＳ Ｐゴシック" panose="020B0600070205080204" pitchFamily="50" charset="-128"/>
                <a:ea typeface="ＭＳ Ｐゴシック" panose="020B0600070205080204" pitchFamily="50" charset="-128"/>
              </a:rPr>
              <a:t>の関心が赤ちゃんに向いている状態で、</a:t>
            </a:r>
            <a:endParaRPr lang="en-US" altLang="ja-JP" sz="2200" dirty="0">
              <a:latin typeface="ＭＳ Ｐゴシック" panose="020B0600070205080204" pitchFamily="50" charset="-128"/>
              <a:ea typeface="ＭＳ Ｐゴシック" panose="020B0600070205080204" pitchFamily="50" charset="-128"/>
            </a:endParaRPr>
          </a:p>
          <a:p>
            <a:pPr>
              <a:lnSpc>
                <a:spcPct val="150000"/>
              </a:lnSpc>
            </a:pPr>
            <a:r>
              <a:rPr lang="ja-JP" altLang="en-US" sz="2200" dirty="0">
                <a:latin typeface="ＭＳ Ｐゴシック" panose="020B0600070205080204" pitchFamily="50" charset="-128"/>
                <a:ea typeface="ＭＳ Ｐゴシック" panose="020B0600070205080204" pitchFamily="50" charset="-128"/>
              </a:rPr>
              <a:t>　　　　　　　 </a:t>
            </a:r>
            <a:r>
              <a:rPr lang="ja-JP" altLang="ja-JP" sz="2200" dirty="0">
                <a:latin typeface="ＭＳ Ｐゴシック" panose="020B0600070205080204" pitchFamily="50" charset="-128"/>
                <a:ea typeface="ＭＳ Ｐゴシック" panose="020B0600070205080204" pitchFamily="50" charset="-128"/>
              </a:rPr>
              <a:t>赤ちゃんの要求にあわせて腕にくわえる力を調整し、</a:t>
            </a:r>
            <a:endParaRPr lang="en-US" altLang="ja-JP" sz="2200" dirty="0">
              <a:latin typeface="ＭＳ Ｐゴシック" panose="020B0600070205080204" pitchFamily="50" charset="-128"/>
              <a:ea typeface="ＭＳ Ｐゴシック" panose="020B0600070205080204" pitchFamily="50" charset="-128"/>
            </a:endParaRPr>
          </a:p>
          <a:p>
            <a:pPr>
              <a:lnSpc>
                <a:spcPct val="150000"/>
              </a:lnSpc>
            </a:pPr>
            <a:r>
              <a:rPr lang="en-US" altLang="ja-JP" sz="2200" dirty="0">
                <a:latin typeface="ＭＳ Ｐゴシック" panose="020B0600070205080204" pitchFamily="50" charset="-128"/>
                <a:ea typeface="ＭＳ Ｐゴシック" panose="020B0600070205080204" pitchFamily="50" charset="-128"/>
              </a:rPr>
              <a:t>            </a:t>
            </a:r>
            <a:r>
              <a:rPr lang="ja-JP" altLang="en-US" sz="2200" dirty="0">
                <a:latin typeface="ＭＳ Ｐゴシック" panose="020B0600070205080204" pitchFamily="50" charset="-128"/>
                <a:ea typeface="ＭＳ Ｐゴシック" panose="020B0600070205080204" pitchFamily="50" charset="-128"/>
              </a:rPr>
              <a:t>　</a:t>
            </a:r>
            <a:r>
              <a:rPr lang="ja-JP" altLang="ja-JP" sz="2200" dirty="0">
                <a:latin typeface="ＭＳ Ｐゴシック" panose="020B0600070205080204" pitchFamily="50" charset="-128"/>
                <a:ea typeface="ＭＳ Ｐゴシック" panose="020B0600070205080204" pitchFamily="50" charset="-128"/>
              </a:rPr>
              <a:t>赤ちゃんは母の息遣いや暖かさを感じて安心するという</a:t>
            </a:r>
            <a:endParaRPr lang="en-US" altLang="ja-JP" sz="2200" dirty="0">
              <a:latin typeface="ＭＳ Ｐゴシック" panose="020B0600070205080204" pitchFamily="50" charset="-128"/>
              <a:ea typeface="ＭＳ Ｐゴシック" panose="020B0600070205080204" pitchFamily="50" charset="-128"/>
            </a:endParaRPr>
          </a:p>
          <a:p>
            <a:pPr>
              <a:lnSpc>
                <a:spcPct val="150000"/>
              </a:lnSpc>
            </a:pPr>
            <a:r>
              <a:rPr lang="en-US" altLang="ja-JP" sz="2200" dirty="0">
                <a:latin typeface="ＭＳ Ｐゴシック" panose="020B0600070205080204" pitchFamily="50" charset="-128"/>
                <a:ea typeface="ＭＳ Ｐゴシック" panose="020B0600070205080204" pitchFamily="50" charset="-128"/>
              </a:rPr>
              <a:t>              </a:t>
            </a:r>
            <a:r>
              <a:rPr lang="ja-JP" altLang="en-US" sz="2200" dirty="0">
                <a:latin typeface="ＭＳ Ｐゴシック" panose="020B0600070205080204" pitchFamily="50" charset="-128"/>
                <a:ea typeface="ＭＳ Ｐゴシック" panose="020B0600070205080204" pitchFamily="50" charset="-128"/>
              </a:rPr>
              <a:t>　　</a:t>
            </a:r>
            <a:r>
              <a:rPr lang="en-US" altLang="ja-JP" sz="2200" dirty="0">
                <a:latin typeface="ＭＳ Ｐゴシック" panose="020B0600070205080204" pitchFamily="50" charset="-128"/>
                <a:ea typeface="ＭＳ Ｐゴシック" panose="020B0600070205080204" pitchFamily="50" charset="-128"/>
              </a:rPr>
              <a:t>  </a:t>
            </a:r>
            <a:r>
              <a:rPr lang="ja-JP" altLang="ja-JP" sz="2200" dirty="0">
                <a:latin typeface="ＭＳ Ｐゴシック" panose="020B0600070205080204" pitchFamily="50" charset="-128"/>
                <a:ea typeface="ＭＳ Ｐゴシック" panose="020B0600070205080204" pitchFamily="50" charset="-128"/>
              </a:rPr>
              <a:t>やり取りが行われてはじめて意味をもつ</a:t>
            </a:r>
            <a:endParaRPr kumimoji="1" lang="ja-JP" altLang="en-US" sz="22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056130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EF703715-2DAA-4002-838E-4A038ADE1382}"/>
              </a:ext>
            </a:extLst>
          </p:cNvPr>
          <p:cNvSpPr txBox="1"/>
          <p:nvPr/>
        </p:nvSpPr>
        <p:spPr>
          <a:xfrm>
            <a:off x="1074062" y="1630124"/>
            <a:ext cx="9475657" cy="5262979"/>
          </a:xfrm>
          <a:prstGeom prst="rect">
            <a:avLst/>
          </a:prstGeom>
          <a:noFill/>
        </p:spPr>
        <p:txBody>
          <a:bodyPr wrap="square" rtlCol="0">
            <a:spAutoFit/>
          </a:bodyPr>
          <a:lstStyle/>
          <a:p>
            <a:pPr algn="l" fontAlgn="t"/>
            <a:r>
              <a:rPr kumimoji="1" lang="ja-JP" altLang="en-US" sz="2400" dirty="0">
                <a:latin typeface="ＭＳ Ｐゴシック" panose="020B0600070205080204" pitchFamily="50" charset="-128"/>
                <a:ea typeface="ＭＳ Ｐゴシック" panose="020B0600070205080204" pitchFamily="50" charset="-128"/>
              </a:rPr>
              <a:t>子どもの権利条約　</a:t>
            </a:r>
            <a:r>
              <a:rPr lang="ja-JP" altLang="en-US" sz="2400" b="1" i="0" dirty="0">
                <a:solidFill>
                  <a:srgbClr val="0099FF"/>
                </a:solidFill>
                <a:effectLst/>
                <a:latin typeface="ＭＳ Ｐゴシック" panose="020B0600070205080204" pitchFamily="50" charset="-128"/>
                <a:ea typeface="ＭＳ Ｐゴシック" panose="020B0600070205080204" pitchFamily="50" charset="-128"/>
              </a:rPr>
              <a:t>第</a:t>
            </a:r>
            <a:r>
              <a:rPr lang="en-US" altLang="ja-JP" sz="2400" b="1" i="0" dirty="0">
                <a:solidFill>
                  <a:srgbClr val="0099FF"/>
                </a:solidFill>
                <a:effectLst/>
                <a:latin typeface="ＭＳ Ｐゴシック" panose="020B0600070205080204" pitchFamily="50" charset="-128"/>
                <a:ea typeface="ＭＳ Ｐゴシック" panose="020B0600070205080204" pitchFamily="50" charset="-128"/>
              </a:rPr>
              <a:t>9</a:t>
            </a:r>
            <a:r>
              <a:rPr lang="ja-JP" altLang="en-US" sz="2400" b="1" i="0" dirty="0">
                <a:solidFill>
                  <a:srgbClr val="0099FF"/>
                </a:solidFill>
                <a:effectLst/>
                <a:latin typeface="ＭＳ Ｐゴシック" panose="020B0600070205080204" pitchFamily="50" charset="-128"/>
                <a:ea typeface="ＭＳ Ｐゴシック" panose="020B0600070205080204" pitchFamily="50" charset="-128"/>
              </a:rPr>
              <a:t>条　　</a:t>
            </a:r>
            <a:r>
              <a:rPr lang="ja-JP" altLang="en-US" sz="2400" b="1" i="0" dirty="0">
                <a:solidFill>
                  <a:srgbClr val="333333"/>
                </a:solidFill>
                <a:effectLst/>
                <a:latin typeface="ＭＳ Ｐゴシック" panose="020B0600070205080204" pitchFamily="50" charset="-128"/>
                <a:ea typeface="ＭＳ Ｐゴシック" panose="020B0600070205080204" pitchFamily="50" charset="-128"/>
              </a:rPr>
              <a:t>親と引き離されない権利</a:t>
            </a:r>
            <a:endParaRPr lang="ja-JP" altLang="en-US" sz="2400" b="0" i="0" dirty="0">
              <a:solidFill>
                <a:srgbClr val="333333"/>
              </a:solidFill>
              <a:effectLst/>
              <a:latin typeface="ＭＳ Ｐゴシック" panose="020B0600070205080204" pitchFamily="50" charset="-128"/>
              <a:ea typeface="ＭＳ Ｐゴシック" panose="020B0600070205080204" pitchFamily="50" charset="-128"/>
            </a:endParaRPr>
          </a:p>
          <a:p>
            <a:pPr algn="l" fontAlgn="t"/>
            <a:r>
              <a:rPr lang="ja-JP" altLang="en-US" sz="2400" b="0" i="0"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2400" b="0" i="0" dirty="0">
                <a:solidFill>
                  <a:srgbClr val="333333"/>
                </a:solidFill>
                <a:effectLst/>
                <a:latin typeface="ＭＳ Ｐゴシック" panose="020B0600070205080204" pitchFamily="50" charset="-128"/>
                <a:ea typeface="ＭＳ Ｐゴシック" panose="020B0600070205080204" pitchFamily="50" charset="-128"/>
              </a:rPr>
              <a:t>子どもには、親と引き離されない権利があります。</a:t>
            </a:r>
            <a:endParaRPr lang="en-US" altLang="ja-JP" sz="2400" b="0" i="0" dirty="0">
              <a:solidFill>
                <a:srgbClr val="333333"/>
              </a:solidFill>
              <a:effectLst/>
              <a:latin typeface="ＭＳ Ｐゴシック" panose="020B0600070205080204" pitchFamily="50" charset="-128"/>
              <a:ea typeface="ＭＳ Ｐゴシック" panose="020B0600070205080204" pitchFamily="50" charset="-128"/>
            </a:endParaRPr>
          </a:p>
          <a:p>
            <a:pPr algn="l" fontAlgn="t"/>
            <a:r>
              <a:rPr lang="ja-JP" altLang="en-US" sz="2400" b="0" i="0" dirty="0">
                <a:solidFill>
                  <a:srgbClr val="333333"/>
                </a:solidFill>
                <a:effectLst/>
                <a:latin typeface="ＭＳ Ｐゴシック" panose="020B0600070205080204" pitchFamily="50" charset="-128"/>
                <a:ea typeface="ＭＳ Ｐゴシック" panose="020B0600070205080204" pitchFamily="50" charset="-128"/>
              </a:rPr>
              <a:t> 子どもにもっともよいという理由から</a:t>
            </a:r>
            <a:endParaRPr lang="en-US" altLang="ja-JP" sz="2400" b="0" i="0" dirty="0">
              <a:solidFill>
                <a:srgbClr val="333333"/>
              </a:solidFill>
              <a:effectLst/>
              <a:latin typeface="ＭＳ Ｐゴシック" panose="020B0600070205080204" pitchFamily="50" charset="-128"/>
              <a:ea typeface="ＭＳ Ｐゴシック" panose="020B0600070205080204" pitchFamily="50" charset="-128"/>
            </a:endParaRPr>
          </a:p>
          <a:p>
            <a:pPr algn="l" fontAlgn="t"/>
            <a:r>
              <a:rPr lang="ja-JP" altLang="en-US" sz="2400" b="0" i="0" dirty="0">
                <a:solidFill>
                  <a:srgbClr val="333333"/>
                </a:solidFill>
                <a:effectLst/>
                <a:latin typeface="ＭＳ Ｐゴシック" panose="020B0600070205080204" pitchFamily="50" charset="-128"/>
                <a:ea typeface="ＭＳ Ｐゴシック" panose="020B0600070205080204" pitchFamily="50" charset="-128"/>
              </a:rPr>
              <a:t> 引き離されることも認められますが、</a:t>
            </a:r>
            <a:endParaRPr lang="en-US" altLang="ja-JP" sz="2400" b="0" i="0" dirty="0">
              <a:solidFill>
                <a:srgbClr val="333333"/>
              </a:solidFill>
              <a:effectLst/>
              <a:latin typeface="ＭＳ Ｐゴシック" panose="020B0600070205080204" pitchFamily="50" charset="-128"/>
              <a:ea typeface="ＭＳ Ｐゴシック" panose="020B0600070205080204" pitchFamily="50" charset="-128"/>
            </a:endParaRPr>
          </a:p>
          <a:p>
            <a:pPr algn="l" fontAlgn="t"/>
            <a:r>
              <a:rPr lang="en-US" altLang="ja-JP" sz="2400" dirty="0">
                <a:solidFill>
                  <a:srgbClr val="333333"/>
                </a:solidFill>
                <a:latin typeface="ＭＳ Ｐゴシック" panose="020B0600070205080204" pitchFamily="50" charset="-128"/>
                <a:ea typeface="ＭＳ Ｐゴシック" panose="020B0600070205080204" pitchFamily="50" charset="-128"/>
              </a:rPr>
              <a:t> </a:t>
            </a:r>
            <a:r>
              <a:rPr lang="ja-JP" altLang="en-US" sz="2400" b="0" i="0" dirty="0">
                <a:solidFill>
                  <a:srgbClr val="333333"/>
                </a:solidFill>
                <a:effectLst/>
                <a:latin typeface="ＭＳ Ｐゴシック" panose="020B0600070205080204" pitchFamily="50" charset="-128"/>
                <a:ea typeface="ＭＳ Ｐゴシック" panose="020B0600070205080204" pitchFamily="50" charset="-128"/>
              </a:rPr>
              <a:t>その場合は、親と会ったり連絡したりすることができます。</a:t>
            </a:r>
          </a:p>
          <a:p>
            <a:r>
              <a:rPr kumimoji="1" lang="en-US" altLang="ja-JP" sz="2400" b="1" dirty="0">
                <a:latin typeface="ＭＳ Ｐゴシック" panose="020B0600070205080204" pitchFamily="50" charset="-128"/>
                <a:ea typeface="ＭＳ Ｐゴシック" panose="020B0600070205080204" pitchFamily="50" charset="-128"/>
              </a:rPr>
              <a:t>                                                     (</a:t>
            </a:r>
            <a:r>
              <a:rPr kumimoji="1" lang="ja-JP" altLang="en-US" sz="2400" b="1" dirty="0">
                <a:latin typeface="ＭＳ Ｐゴシック" panose="020B0600070205080204" pitchFamily="50" charset="-128"/>
                <a:ea typeface="ＭＳ Ｐゴシック" panose="020B0600070205080204" pitchFamily="50" charset="-128"/>
              </a:rPr>
              <a:t>日本ユニセフ協会訳）</a:t>
            </a:r>
            <a:endParaRPr kumimoji="1" lang="en-US" altLang="ja-JP" sz="2400" b="1" dirty="0">
              <a:latin typeface="ＭＳ Ｐゴシック" panose="020B0600070205080204" pitchFamily="50" charset="-128"/>
              <a:ea typeface="ＭＳ Ｐゴシック" panose="020B0600070205080204" pitchFamily="50" charset="-128"/>
            </a:endParaRPr>
          </a:p>
          <a:p>
            <a:endParaRPr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医療の中の感染対策等制限があるなかで、いかに権利を保証するのか</a:t>
            </a:r>
            <a:endParaRPr lang="en-US" altLang="ja-JP" sz="2400" dirty="0">
              <a:latin typeface="ＭＳ Ｐゴシック" panose="020B0600070205080204" pitchFamily="50" charset="-128"/>
              <a:ea typeface="ＭＳ Ｐゴシック" panose="020B0600070205080204" pitchFamily="50" charset="-128"/>
            </a:endParaRPr>
          </a:p>
          <a:p>
            <a:endParaRPr kumimoji="1" lang="en-US" altLang="ja-JP" sz="2400" dirty="0">
              <a:latin typeface="ＭＳ Ｐゴシック" panose="020B0600070205080204" pitchFamily="50" charset="-128"/>
              <a:ea typeface="ＭＳ Ｐゴシック" panose="020B0600070205080204" pitchFamily="50" charset="-128"/>
            </a:endParaRPr>
          </a:p>
          <a:p>
            <a:endParaRPr kumimoji="1" lang="en-US" altLang="ja-JP" sz="2400" dirty="0">
              <a:latin typeface="ＭＳ Ｐゴシック" panose="020B0600070205080204" pitchFamily="50" charset="-128"/>
              <a:ea typeface="ＭＳ Ｐゴシック" panose="020B0600070205080204" pitchFamily="50" charset="-128"/>
            </a:endParaRPr>
          </a:p>
          <a:p>
            <a:r>
              <a:rPr lang="ja-JP" altLang="ja-JP" sz="2400" kern="100" dirty="0">
                <a:effectLst/>
                <a:latin typeface="ＭＳ Ｐゴシック" panose="020B0600070205080204" pitchFamily="50" charset="-128"/>
                <a:ea typeface="ＭＳ Ｐゴシック" panose="020B0600070205080204" pitchFamily="50" charset="-128"/>
                <a:cs typeface="ＭＳ 明朝" panose="02020609040205080304" pitchFamily="17" charset="-128"/>
              </a:rPr>
              <a:t>私たちは”いのち“をもって生まれてきた赤ちゃんに最大限治療をしていくとともに、退院した後その子どもがよい人生を送ることができるようにケアを行っていくことも大切な使命の一つだろう</a:t>
            </a:r>
            <a:r>
              <a:rPr lang="ja-JP" altLang="en-US" sz="2400" kern="100" dirty="0">
                <a:effectLst/>
                <a:latin typeface="ＭＳ Ｐゴシック" panose="020B0600070205080204" pitchFamily="50" charset="-128"/>
                <a:ea typeface="ＭＳ Ｐゴシック" panose="020B0600070205080204" pitchFamily="50" charset="-128"/>
                <a:cs typeface="ＭＳ 明朝" panose="02020609040205080304" pitchFamily="17" charset="-128"/>
              </a:rPr>
              <a:t>（仁志田，</a:t>
            </a:r>
            <a:r>
              <a:rPr lang="en-US" altLang="ja-JP" sz="2400" kern="100" dirty="0">
                <a:effectLst/>
                <a:latin typeface="ＭＳ Ｐゴシック" panose="020B0600070205080204" pitchFamily="50" charset="-128"/>
                <a:ea typeface="ＭＳ Ｐゴシック" panose="020B0600070205080204" pitchFamily="50" charset="-128"/>
                <a:cs typeface="ＭＳ 明朝" panose="02020609040205080304" pitchFamily="17" charset="-128"/>
              </a:rPr>
              <a:t>2017</a:t>
            </a:r>
            <a:r>
              <a:rPr lang="ja-JP" altLang="en-US" sz="2400" kern="100" dirty="0">
                <a:effectLst/>
                <a:latin typeface="ＭＳ Ｐゴシック" panose="020B0600070205080204" pitchFamily="50" charset="-128"/>
                <a:ea typeface="ＭＳ Ｐゴシック" panose="020B0600070205080204" pitchFamily="50" charset="-128"/>
                <a:cs typeface="ＭＳ 明朝" panose="02020609040205080304" pitchFamily="17" charset="-128"/>
              </a:rPr>
              <a:t>）</a:t>
            </a:r>
            <a:r>
              <a:rPr lang="ja-JP" altLang="ja-JP" sz="2400" kern="100" dirty="0">
                <a:effectLst/>
                <a:latin typeface="ＭＳ Ｐゴシック" panose="020B0600070205080204" pitchFamily="50" charset="-128"/>
                <a:ea typeface="ＭＳ Ｐゴシック" panose="020B0600070205080204" pitchFamily="50" charset="-128"/>
                <a:cs typeface="ＭＳ 明朝" panose="02020609040205080304" pitchFamily="17" charset="-128"/>
              </a:rPr>
              <a:t>。</a:t>
            </a:r>
            <a:endParaRPr lang="ja-JP" altLang="ja-JP" sz="24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タイトル 4">
            <a:extLst>
              <a:ext uri="{FF2B5EF4-FFF2-40B4-BE49-F238E27FC236}">
                <a16:creationId xmlns:a16="http://schemas.microsoft.com/office/drawing/2014/main" id="{8B107EAB-0073-41D4-BEF0-2EF01C2F374F}"/>
              </a:ext>
            </a:extLst>
          </p:cNvPr>
          <p:cNvSpPr>
            <a:spLocks noGrp="1"/>
          </p:cNvSpPr>
          <p:nvPr>
            <p:ph type="title" idx="4294967295"/>
          </p:nvPr>
        </p:nvSpPr>
        <p:spPr>
          <a:xfrm>
            <a:off x="803275" y="937312"/>
            <a:ext cx="11388725" cy="395287"/>
          </a:xfrm>
        </p:spPr>
        <p:txBody>
          <a:bodyPr>
            <a:normAutofit fontScale="90000"/>
          </a:bodyPr>
          <a:lstStyle/>
          <a:p>
            <a:r>
              <a:rPr kumimoji="1" lang="ja-JP" altLang="en-US" sz="4400" dirty="0">
                <a:latin typeface="ＭＳ Ｐゴシック" panose="020B0600070205080204" pitchFamily="50" charset="-128"/>
                <a:ea typeface="ＭＳ Ｐゴシック" panose="020B0600070205080204" pitchFamily="50" charset="-128"/>
              </a:rPr>
              <a:t>周産期医療にとって面会は不要不急なもの？</a:t>
            </a:r>
            <a:br>
              <a:rPr kumimoji="1" lang="ja-JP" altLang="en-US" sz="4400" dirty="0">
                <a:latin typeface="ＭＳ Ｐゴシック" panose="020B0600070205080204" pitchFamily="50" charset="-128"/>
                <a:ea typeface="ＭＳ Ｐゴシック" panose="020B0600070205080204" pitchFamily="50" charset="-128"/>
              </a:rPr>
            </a:br>
            <a:endParaRPr lang="ja-JP" altLang="en-US"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7234300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BD4368-3FB6-CA13-1F4C-CAC3E34E85B4}"/>
              </a:ext>
            </a:extLst>
          </p:cNvPr>
          <p:cNvSpPr>
            <a:spLocks noGrp="1"/>
          </p:cNvSpPr>
          <p:nvPr>
            <p:ph type="title"/>
          </p:nvPr>
        </p:nvSpPr>
        <p:spPr>
          <a:xfrm>
            <a:off x="537949" y="0"/>
            <a:ext cx="10515600" cy="1325563"/>
          </a:xfrm>
        </p:spPr>
        <p:txBody>
          <a:bodyPr>
            <a:normAutofit/>
          </a:bodyPr>
          <a:lstStyle/>
          <a:p>
            <a:r>
              <a:rPr lang="ja-JP" altLang="en-US" sz="3600" dirty="0">
                <a:latin typeface="ＭＳ Ｐゴシック" panose="020B0600070205080204" pitchFamily="50" charset="-128"/>
                <a:ea typeface="ＭＳ Ｐゴシック" panose="020B0600070205080204" pitchFamily="50" charset="-128"/>
              </a:rPr>
              <a:t>国際的には面会制限がどうとらえられている？</a:t>
            </a:r>
            <a:endParaRPr kumimoji="1" lang="ja-JP" altLang="en-US" sz="3600" dirty="0">
              <a:latin typeface="ＭＳ Ｐゴシック" panose="020B0600070205080204" pitchFamily="50" charset="-128"/>
              <a:ea typeface="ＭＳ Ｐゴシック" panose="020B0600070205080204" pitchFamily="50" charset="-128"/>
            </a:endParaRPr>
          </a:p>
        </p:txBody>
      </p:sp>
      <p:sp>
        <p:nvSpPr>
          <p:cNvPr id="3" name="コンテンツ プレースホルダー 2">
            <a:extLst>
              <a:ext uri="{FF2B5EF4-FFF2-40B4-BE49-F238E27FC236}">
                <a16:creationId xmlns:a16="http://schemas.microsoft.com/office/drawing/2014/main" id="{E2FABCBD-7185-8E8E-D778-8A1C769CED29}"/>
              </a:ext>
            </a:extLst>
          </p:cNvPr>
          <p:cNvSpPr>
            <a:spLocks noGrp="1"/>
          </p:cNvSpPr>
          <p:nvPr>
            <p:ph idx="1"/>
          </p:nvPr>
        </p:nvSpPr>
        <p:spPr>
          <a:xfrm>
            <a:off x="537949" y="1100375"/>
            <a:ext cx="11462982" cy="5595583"/>
          </a:xfrm>
        </p:spPr>
        <p:txBody>
          <a:bodyPr>
            <a:normAutofit fontScale="85000" lnSpcReduction="20000"/>
          </a:bodyPr>
          <a:lstStyle/>
          <a:p>
            <a:pPr>
              <a:lnSpc>
                <a:spcPct val="160000"/>
              </a:lnSpc>
            </a:pPr>
            <a:r>
              <a:rPr kumimoji="1" lang="ja-JP" altLang="en-US" sz="2400" dirty="0">
                <a:latin typeface="ＭＳ Ｐゴシック" panose="020B0600070205080204" pitchFamily="50" charset="-128"/>
                <a:ea typeface="ＭＳ Ｐゴシック" panose="020B0600070205080204" pitchFamily="50" charset="-128"/>
              </a:rPr>
              <a:t>早産の親はストレスやうつ病のリスクが高く、パンデミックの際にこれらの感情が高まる</a:t>
            </a:r>
            <a:endParaRPr kumimoji="1" lang="en-US" altLang="ja-JP" sz="2400" dirty="0">
              <a:latin typeface="ＭＳ Ｐゴシック" panose="020B0600070205080204" pitchFamily="50" charset="-128"/>
              <a:ea typeface="ＭＳ Ｐゴシック" panose="020B0600070205080204" pitchFamily="50" charset="-128"/>
            </a:endParaRPr>
          </a:p>
          <a:p>
            <a:pPr marL="0" indent="0">
              <a:lnSpc>
                <a:spcPct val="160000"/>
              </a:lnSpc>
              <a:buNone/>
            </a:pPr>
            <a:r>
              <a:rPr kumimoji="1" lang="ja-JP" altLang="en-US" sz="2400" dirty="0">
                <a:latin typeface="ＭＳ Ｐゴシック" panose="020B0600070205080204" pitchFamily="50" charset="-128"/>
                <a:ea typeface="ＭＳ Ｐゴシック" panose="020B0600070205080204" pitchFamily="50" charset="-128"/>
              </a:rPr>
              <a:t>　可能性がある</a:t>
            </a:r>
            <a:endParaRPr kumimoji="1" lang="en-US" altLang="ja-JP" sz="2400" dirty="0">
              <a:latin typeface="ＭＳ Ｐゴシック" panose="020B0600070205080204" pitchFamily="50" charset="-128"/>
              <a:ea typeface="ＭＳ Ｐゴシック" panose="020B0600070205080204" pitchFamily="50" charset="-128"/>
            </a:endParaRPr>
          </a:p>
          <a:p>
            <a:pPr>
              <a:lnSpc>
                <a:spcPct val="160000"/>
              </a:lnSpc>
            </a:pPr>
            <a:r>
              <a:rPr kumimoji="1" lang="ja-JP" altLang="en-US" sz="2400" dirty="0">
                <a:latin typeface="ＭＳ Ｐゴシック" panose="020B0600070205080204" pitchFamily="50" charset="-128"/>
                <a:ea typeface="ＭＳ Ｐゴシック" panose="020B0600070205080204" pitchFamily="50" charset="-128"/>
              </a:rPr>
              <a:t>新生児の親の面会等の制限は、周産期および</a:t>
            </a:r>
            <a:r>
              <a:rPr kumimoji="1" lang="en-US" altLang="ja-JP" sz="2400" dirty="0">
                <a:latin typeface="ＭＳ Ｐゴシック" panose="020B0600070205080204" pitchFamily="50" charset="-128"/>
                <a:ea typeface="ＭＳ Ｐゴシック" panose="020B0600070205080204" pitchFamily="50" charset="-128"/>
              </a:rPr>
              <a:t>NICU</a:t>
            </a:r>
            <a:r>
              <a:rPr kumimoji="1" lang="ja-JP" altLang="en-US" sz="2400" dirty="0">
                <a:latin typeface="ＭＳ Ｐゴシック" panose="020B0600070205080204" pitchFamily="50" charset="-128"/>
                <a:ea typeface="ＭＳ Ｐゴシック" panose="020B0600070205080204" pitchFamily="50" charset="-128"/>
              </a:rPr>
              <a:t>の入院に関連するストレッサーを</a:t>
            </a:r>
            <a:endParaRPr kumimoji="1" lang="en-US" altLang="ja-JP" sz="2400" dirty="0">
              <a:latin typeface="ＭＳ Ｐゴシック" panose="020B0600070205080204" pitchFamily="50" charset="-128"/>
              <a:ea typeface="ＭＳ Ｐゴシック" panose="020B0600070205080204" pitchFamily="50" charset="-128"/>
            </a:endParaRPr>
          </a:p>
          <a:p>
            <a:pPr marL="0" indent="0">
              <a:lnSpc>
                <a:spcPct val="160000"/>
              </a:lnSpc>
              <a:buNone/>
            </a:pPr>
            <a:r>
              <a:rPr lang="ja-JP" altLang="en-US" sz="2400" dirty="0">
                <a:latin typeface="ＭＳ Ｐゴシック" panose="020B0600070205080204" pitchFamily="50" charset="-128"/>
                <a:ea typeface="ＭＳ Ｐゴシック" panose="020B0600070205080204" pitchFamily="50" charset="-128"/>
              </a:rPr>
              <a:t>　</a:t>
            </a:r>
            <a:r>
              <a:rPr kumimoji="1" lang="ja-JP" altLang="en-US" sz="2400" dirty="0">
                <a:latin typeface="ＭＳ Ｐゴシック" panose="020B0600070205080204" pitchFamily="50" charset="-128"/>
                <a:ea typeface="ＭＳ Ｐゴシック" panose="020B0600070205080204" pitchFamily="50" charset="-128"/>
              </a:rPr>
              <a:t>さらに拡大させる</a:t>
            </a:r>
            <a:endParaRPr lang="en-US" altLang="ja-JP" sz="2400" dirty="0">
              <a:latin typeface="ＭＳ Ｐゴシック" panose="020B0600070205080204" pitchFamily="50" charset="-128"/>
              <a:ea typeface="ＭＳ Ｐゴシック" panose="020B0600070205080204" pitchFamily="50" charset="-128"/>
            </a:endParaRPr>
          </a:p>
          <a:p>
            <a:pPr marL="0" indent="0">
              <a:lnSpc>
                <a:spcPct val="160000"/>
              </a:lnSpc>
              <a:buNone/>
            </a:pPr>
            <a:r>
              <a:rPr lang="ja-JP" altLang="en-US" sz="1600" dirty="0">
                <a:ea typeface="Meiryo" panose="020B0604030504040204" pitchFamily="50" charset="-128"/>
              </a:rPr>
              <a:t>・</a:t>
            </a:r>
            <a:r>
              <a:rPr lang="ja-JP" altLang="ja-JP" sz="2400" dirty="0">
                <a:effectLst/>
                <a:latin typeface="ＭＳ Ｐゴシック" panose="020B0600070205080204" pitchFamily="50" charset="-128"/>
                <a:ea typeface="ＭＳ Ｐゴシック" panose="020B0600070205080204" pitchFamily="50" charset="-128"/>
              </a:rPr>
              <a:t>長期の入院を伴う病気で脆弱な乳児にとって、</a:t>
            </a:r>
            <a:r>
              <a:rPr lang="ja-JP" altLang="en-US" sz="2400" dirty="0">
                <a:effectLst/>
                <a:latin typeface="ＭＳ Ｐゴシック" panose="020B0600070205080204" pitchFamily="50" charset="-128"/>
                <a:ea typeface="ＭＳ Ｐゴシック" panose="020B0600070205080204" pitchFamily="50" charset="-128"/>
              </a:rPr>
              <a:t>（面会制限によりニーズが満たせないことは）</a:t>
            </a:r>
            <a:endParaRPr lang="en-US" altLang="ja-JP" sz="2400" dirty="0">
              <a:effectLst/>
              <a:latin typeface="ＭＳ Ｐゴシック" panose="020B0600070205080204" pitchFamily="50" charset="-128"/>
              <a:ea typeface="ＭＳ Ｐゴシック" panose="020B0600070205080204" pitchFamily="50" charset="-128"/>
            </a:endParaRPr>
          </a:p>
          <a:p>
            <a:pPr marL="0" indent="0">
              <a:lnSpc>
                <a:spcPct val="160000"/>
              </a:lnSpc>
              <a:buNone/>
            </a:pPr>
            <a:r>
              <a:rPr lang="ja-JP" altLang="en-US" sz="2400" dirty="0">
                <a:effectLst/>
                <a:latin typeface="ＭＳ Ｐゴシック" panose="020B0600070205080204" pitchFamily="50" charset="-128"/>
                <a:ea typeface="ＭＳ Ｐゴシック" panose="020B0600070205080204" pitchFamily="50" charset="-128"/>
              </a:rPr>
              <a:t>　</a:t>
            </a:r>
            <a:r>
              <a:rPr lang="ja-JP" altLang="ja-JP" sz="2400" dirty="0">
                <a:effectLst/>
                <a:latin typeface="ＭＳ Ｐゴシック" panose="020B0600070205080204" pitchFamily="50" charset="-128"/>
                <a:ea typeface="ＭＳ Ｐゴシック" panose="020B0600070205080204" pitchFamily="50" charset="-128"/>
              </a:rPr>
              <a:t>長期的な結果をもたらす可能性があ</a:t>
            </a:r>
            <a:r>
              <a:rPr lang="ja-JP" altLang="en-US" sz="2400" dirty="0">
                <a:latin typeface="ＭＳ Ｐゴシック" panose="020B0600070205080204" pitchFamily="50" charset="-128"/>
                <a:ea typeface="ＭＳ Ｐゴシック" panose="020B0600070205080204" pitchFamily="50" charset="-128"/>
              </a:rPr>
              <a:t>る</a:t>
            </a:r>
            <a:endParaRPr lang="en-US" altLang="ja-JP" sz="2400" dirty="0">
              <a:latin typeface="ＭＳ Ｐゴシック" panose="020B0600070205080204" pitchFamily="50" charset="-128"/>
              <a:ea typeface="ＭＳ Ｐゴシック" panose="020B0600070205080204" pitchFamily="50" charset="-128"/>
            </a:endParaRPr>
          </a:p>
          <a:p>
            <a:pPr marL="0" indent="0">
              <a:lnSpc>
                <a:spcPct val="160000"/>
              </a:lnSpc>
              <a:buNone/>
            </a:pPr>
            <a:r>
              <a:rPr lang="ja-JP" altLang="en-US" sz="2400" dirty="0">
                <a:latin typeface="ＭＳ Ｐゴシック" panose="020B0600070205080204" pitchFamily="50" charset="-128"/>
                <a:ea typeface="ＭＳ Ｐゴシック" panose="020B0600070205080204" pitchFamily="50" charset="-128"/>
              </a:rPr>
              <a:t>・　早期の分離により、通常の身体的接触と、親密な感情を抱くことを妨げ、情緒的なプログラミング、</a:t>
            </a:r>
            <a:endParaRPr lang="en-US" altLang="ja-JP" sz="2400" dirty="0">
              <a:latin typeface="ＭＳ Ｐゴシック" panose="020B0600070205080204" pitchFamily="50" charset="-128"/>
              <a:ea typeface="ＭＳ Ｐゴシック" panose="020B0600070205080204" pitchFamily="50" charset="-128"/>
            </a:endParaRPr>
          </a:p>
          <a:p>
            <a:pPr marL="0" indent="0">
              <a:lnSpc>
                <a:spcPct val="160000"/>
              </a:lnSpc>
              <a:buNone/>
            </a:pPr>
            <a:r>
              <a:rPr lang="ja-JP" altLang="en-US" sz="2400" dirty="0">
                <a:latin typeface="ＭＳ Ｐゴシック" panose="020B0600070205080204" pitchFamily="50" charset="-128"/>
                <a:ea typeface="ＭＳ Ｐゴシック" panose="020B0600070205080204" pitchFamily="50" charset="-128"/>
              </a:rPr>
              <a:t>　　神経発達、親の精神健康に長期に影響を与える</a:t>
            </a:r>
            <a:endParaRPr lang="en-US" altLang="ja-JP" sz="2400" dirty="0">
              <a:latin typeface="ＭＳ Ｐゴシック" panose="020B0600070205080204" pitchFamily="50" charset="-128"/>
              <a:ea typeface="ＭＳ Ｐゴシック" panose="020B0600070205080204" pitchFamily="50" charset="-128"/>
            </a:endParaRPr>
          </a:p>
          <a:p>
            <a:pPr marL="0" indent="0">
              <a:lnSpc>
                <a:spcPct val="160000"/>
              </a:lnSpc>
              <a:buNone/>
            </a:pPr>
            <a:r>
              <a:rPr lang="ja-JP" altLang="en-US" sz="2400" dirty="0">
                <a:latin typeface="ＭＳ Ｐゴシック" panose="020B0600070205080204" pitchFamily="50" charset="-128"/>
                <a:ea typeface="ＭＳ Ｐゴシック" panose="020B0600070205080204" pitchFamily="50" charset="-128"/>
              </a:rPr>
              <a:t>・　</a:t>
            </a:r>
            <a:r>
              <a:rPr kumimoji="1" lang="ja-JP" altLang="en-US" sz="2400" dirty="0">
                <a:latin typeface="ＭＳ Ｐゴシック" panose="020B0600070205080204" pitchFamily="50" charset="-128"/>
                <a:ea typeface="ＭＳ Ｐゴシック" panose="020B0600070205080204" pitchFamily="50" charset="-128"/>
              </a:rPr>
              <a:t>制限が必要な場合は両親に対する十分な心理的支援が必要</a:t>
            </a:r>
            <a:endParaRPr kumimoji="1" lang="en-US" altLang="ja-JP" sz="2400" dirty="0">
              <a:latin typeface="ＭＳ Ｐゴシック" panose="020B0600070205080204" pitchFamily="50" charset="-128"/>
              <a:ea typeface="ＭＳ Ｐゴシック" panose="020B0600070205080204" pitchFamily="50" charset="-128"/>
            </a:endParaRPr>
          </a:p>
          <a:p>
            <a:pPr marL="0" indent="0">
              <a:lnSpc>
                <a:spcPct val="160000"/>
              </a:lnSpc>
              <a:buNone/>
            </a:pPr>
            <a:r>
              <a:rPr lang="ja-JP" altLang="en-US" sz="2400" dirty="0">
                <a:latin typeface="ＭＳ Ｐゴシック" panose="020B0600070205080204" pitchFamily="50" charset="-128"/>
                <a:ea typeface="ＭＳ Ｐゴシック" panose="020B0600070205080204" pitchFamily="50" charset="-128"/>
              </a:rPr>
              <a:t>　　　→　（</a:t>
            </a:r>
            <a:r>
              <a:rPr lang="ja-JP" altLang="en-US" dirty="0">
                <a:latin typeface="ＭＳ Ｐゴシック" panose="020B0600070205080204" pitchFamily="50" charset="-128"/>
                <a:ea typeface="ＭＳ Ｐゴシック" panose="020B0600070205080204" pitchFamily="50" charset="-128"/>
              </a:rPr>
              <a:t>両親面会は）</a:t>
            </a:r>
            <a:r>
              <a:rPr lang="ja-JP" altLang="en-US" b="1" dirty="0">
                <a:solidFill>
                  <a:srgbClr val="FF0000"/>
                </a:solidFill>
                <a:latin typeface="ＭＳ Ｐゴシック" panose="020B0600070205080204" pitchFamily="50" charset="-128"/>
                <a:ea typeface="ＭＳ Ｐゴシック" panose="020B0600070205080204" pitchFamily="50" charset="-128"/>
              </a:rPr>
              <a:t>赤ちゃんの発達やウェルネスに対する長期的な投資</a:t>
            </a:r>
            <a:endParaRPr kumimoji="1" lang="ja-JP" altLang="en-US" sz="2400" b="1" dirty="0">
              <a:solidFill>
                <a:srgbClr val="FF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521935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タイトル 1">
            <a:extLst>
              <a:ext uri="{FF2B5EF4-FFF2-40B4-BE49-F238E27FC236}">
                <a16:creationId xmlns:a16="http://schemas.microsoft.com/office/drawing/2014/main" id="{67CE8F3D-DE6B-435B-B955-A4B8E2834C50}"/>
              </a:ext>
            </a:extLst>
          </p:cNvPr>
          <p:cNvSpPr>
            <a:spLocks noGrp="1"/>
          </p:cNvSpPr>
          <p:nvPr>
            <p:ph type="title"/>
          </p:nvPr>
        </p:nvSpPr>
        <p:spPr>
          <a:xfrm>
            <a:off x="343245" y="0"/>
            <a:ext cx="7705725" cy="953429"/>
          </a:xfrm>
        </p:spPr>
        <p:txBody>
          <a:bodyPr/>
          <a:lstStyle/>
          <a:p>
            <a:r>
              <a:rPr lang="en-US" altLang="ja-JP" sz="32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COVID-19</a:t>
            </a:r>
            <a:r>
              <a:rPr lang="ja-JP" altLang="en-US" sz="32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の状況下で</a:t>
            </a:r>
            <a:r>
              <a:rPr lang="ja-JP" altLang="en-US" sz="28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ー</a:t>
            </a:r>
            <a:r>
              <a:rPr lang="en-US" altLang="ja-JP" sz="28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NICU</a:t>
            </a:r>
            <a:r>
              <a:rPr lang="ja-JP" altLang="en-US" sz="2800"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の面会制限ー</a:t>
            </a:r>
            <a:endParaRPr lang="ja-JP" altLang="en-US" b="1"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sp>
        <p:nvSpPr>
          <p:cNvPr id="62467" name="コンテンツ プレースホルダー 2">
            <a:extLst>
              <a:ext uri="{FF2B5EF4-FFF2-40B4-BE49-F238E27FC236}">
                <a16:creationId xmlns:a16="http://schemas.microsoft.com/office/drawing/2014/main" id="{2BAD6D09-4626-416C-97ED-B263F071AFCC}"/>
              </a:ext>
            </a:extLst>
          </p:cNvPr>
          <p:cNvSpPr>
            <a:spLocks noGrp="1"/>
          </p:cNvSpPr>
          <p:nvPr>
            <p:ph idx="1"/>
          </p:nvPr>
        </p:nvSpPr>
        <p:spPr>
          <a:xfrm>
            <a:off x="486937" y="953429"/>
            <a:ext cx="11548326" cy="4951141"/>
          </a:xfrm>
        </p:spPr>
        <p:txBody>
          <a:bodyPr>
            <a:noAutofit/>
          </a:bodyPr>
          <a:lstStyle/>
          <a:p>
            <a:pPr marL="0" indent="0">
              <a:buNone/>
            </a:pPr>
            <a:r>
              <a:rPr lang="ja-JP" altLang="en-US" sz="2400" dirty="0">
                <a:latin typeface="ＭＳ Ｐゴシック" panose="020B0600070205080204" pitchFamily="50" charset="-128"/>
                <a:ea typeface="ＭＳ Ｐゴシック" panose="020B0600070205080204" pitchFamily="50" charset="-128"/>
              </a:rPr>
              <a:t>非常事態宣言の前後から、</a:t>
            </a: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日本全国で周産期医療の面会制限が実施</a:t>
            </a: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病院ごとに面会制限の条件は異なるが</a:t>
            </a: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両親の面会ができなくなったところ</a:t>
            </a: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母親のみ面会ができるところ</a:t>
            </a: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面会時間が３０分以内に制限されているところ・・・・</a:t>
            </a:r>
            <a:endParaRPr lang="en-US" altLang="ja-JP" sz="2400" dirty="0">
              <a:latin typeface="ＭＳ Ｐゴシック" panose="020B0600070205080204" pitchFamily="50" charset="-128"/>
              <a:ea typeface="ＭＳ Ｐゴシック" panose="020B0600070205080204" pitchFamily="50" charset="-128"/>
            </a:endParaRPr>
          </a:p>
          <a:p>
            <a:pPr marL="0" indent="0">
              <a:buNone/>
            </a:pP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これまでのように自由に、赤ちゃんと家族のペースで過ごすことが</a:t>
            </a: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保証されなくなる事態が発生</a:t>
            </a: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a:t>
            </a:r>
            <a:r>
              <a:rPr lang="ja-JP" altLang="ja-JP" sz="2400" kern="100" dirty="0">
                <a:solidFill>
                  <a:srgbClr val="000000"/>
                </a:solidFill>
                <a:effectLst/>
                <a:latin typeface="ＭＳ Ｐゴシック" panose="020B0600070205080204" pitchFamily="50" charset="-128"/>
                <a:ea typeface="ＭＳ Ｐゴシック" panose="020B0600070205080204" pitchFamily="50" charset="-128"/>
                <a:cs typeface="Courier New" panose="02070309020205020404" pitchFamily="49" charset="0"/>
              </a:rPr>
              <a:t>面会にいかない時間は、赤ちゃんが生まれる前の日常が過ぎていく</a:t>
            </a:r>
            <a:endParaRPr lang="en-US" altLang="ja-JP" sz="2400" kern="100" dirty="0">
              <a:solidFill>
                <a:srgbClr val="000000"/>
              </a:solidFill>
              <a:effectLst/>
              <a:latin typeface="ＭＳ Ｐゴシック" panose="020B0600070205080204" pitchFamily="50" charset="-128"/>
              <a:ea typeface="ＭＳ Ｐゴシック" panose="020B0600070205080204" pitchFamily="50" charset="-128"/>
              <a:cs typeface="Courier New" panose="02070309020205020404" pitchFamily="49" charset="0"/>
            </a:endParaRPr>
          </a:p>
          <a:p>
            <a:pPr marL="0" indent="0">
              <a:buNone/>
            </a:pPr>
            <a:endParaRPr lang="en-US" altLang="ja-JP" sz="2400" kern="100" dirty="0">
              <a:solidFill>
                <a:srgbClr val="000000"/>
              </a:solidFill>
              <a:effectLst/>
              <a:latin typeface="ＭＳ Ｐゴシック" panose="020B0600070205080204" pitchFamily="50" charset="-128"/>
              <a:ea typeface="ＭＳ Ｐゴシック" panose="020B0600070205080204" pitchFamily="50" charset="-128"/>
              <a:cs typeface="Courier New" panose="02070309020205020404" pitchFamily="49" charset="0"/>
            </a:endParaRPr>
          </a:p>
          <a:p>
            <a:pPr marL="0" indent="0">
              <a:buNone/>
            </a:pPr>
            <a:r>
              <a:rPr lang="ja-JP" altLang="en-US" sz="2400" kern="100" dirty="0">
                <a:solidFill>
                  <a:srgbClr val="000000"/>
                </a:solidFill>
                <a:effectLst/>
                <a:latin typeface="ＭＳ Ｐゴシック" panose="020B0600070205080204" pitchFamily="50" charset="-128"/>
                <a:ea typeface="ＭＳ Ｐゴシック" panose="020B0600070205080204" pitchFamily="50" charset="-128"/>
                <a:cs typeface="Courier New" panose="02070309020205020404" pitchFamily="49" charset="0"/>
              </a:rPr>
              <a:t>　　感染予防の観点からは面会制限は必要</a:t>
            </a:r>
            <a:endParaRPr lang="en-US" altLang="ja-JP" sz="2400" kern="100" dirty="0">
              <a:solidFill>
                <a:srgbClr val="000000"/>
              </a:solidFill>
              <a:effectLst/>
              <a:latin typeface="ＭＳ Ｐゴシック" panose="020B0600070205080204" pitchFamily="50" charset="-128"/>
              <a:ea typeface="ＭＳ Ｐゴシック" panose="020B0600070205080204" pitchFamily="50" charset="-128"/>
              <a:cs typeface="Courier New" panose="02070309020205020404" pitchFamily="49" charset="0"/>
            </a:endParaRPr>
          </a:p>
          <a:p>
            <a:pPr marL="0" indent="0">
              <a:buNone/>
            </a:pPr>
            <a:r>
              <a:rPr lang="ja-JP" altLang="en-US" sz="2400" kern="100" dirty="0">
                <a:solidFill>
                  <a:srgbClr val="000000"/>
                </a:solidFill>
                <a:latin typeface="ＭＳ Ｐゴシック" panose="020B0600070205080204" pitchFamily="50" charset="-128"/>
                <a:ea typeface="ＭＳ Ｐゴシック" panose="020B0600070205080204" pitchFamily="50" charset="-128"/>
                <a:cs typeface="Courier New" panose="02070309020205020404" pitchFamily="49" charset="0"/>
              </a:rPr>
              <a:t>　　一方で、</a:t>
            </a:r>
            <a:r>
              <a:rPr lang="en-US" altLang="ja-JP" sz="2400" kern="100" dirty="0">
                <a:solidFill>
                  <a:srgbClr val="000000"/>
                </a:solidFill>
                <a:latin typeface="ＭＳ Ｐゴシック" panose="020B0600070205080204" pitchFamily="50" charset="-128"/>
                <a:ea typeface="ＭＳ Ｐゴシック" panose="020B0600070205080204" pitchFamily="50" charset="-128"/>
                <a:cs typeface="Courier New" panose="02070309020205020404" pitchFamily="49" charset="0"/>
              </a:rPr>
              <a:t>NICU/GCU</a:t>
            </a:r>
            <a:r>
              <a:rPr lang="ja-JP" altLang="en-US" sz="2400" kern="100" dirty="0">
                <a:solidFill>
                  <a:srgbClr val="000000"/>
                </a:solidFill>
                <a:latin typeface="ＭＳ Ｐゴシック" panose="020B0600070205080204" pitchFamily="50" charset="-128"/>
                <a:ea typeface="ＭＳ Ｐゴシック" panose="020B0600070205080204" pitchFamily="50" charset="-128"/>
                <a:cs typeface="Courier New" panose="02070309020205020404" pitchFamily="49" charset="0"/>
              </a:rPr>
              <a:t>での面会制限が親子の始まりに与える影響を考える必要性</a:t>
            </a:r>
            <a:endParaRPr lang="en-US" altLang="ja-JP" sz="2400" kern="100" dirty="0">
              <a:solidFill>
                <a:srgbClr val="000000"/>
              </a:solidFill>
              <a:latin typeface="ＭＳ Ｐゴシック" panose="020B0600070205080204" pitchFamily="50" charset="-128"/>
              <a:ea typeface="ＭＳ Ｐゴシック" panose="020B0600070205080204" pitchFamily="50" charset="-128"/>
              <a:cs typeface="Courier New" panose="02070309020205020404" pitchFamily="49" charset="0"/>
            </a:endParaRPr>
          </a:p>
          <a:p>
            <a:pPr marL="0" indent="0">
              <a:buNone/>
            </a:pPr>
            <a:endParaRPr lang="en-US" altLang="ja-JP" sz="2400" kern="100" dirty="0">
              <a:solidFill>
                <a:srgbClr val="000000"/>
              </a:solidFill>
              <a:latin typeface="ＭＳ Ｐゴシック" panose="020B0600070205080204" pitchFamily="50" charset="-128"/>
              <a:ea typeface="ＭＳ Ｐゴシック" panose="020B0600070205080204" pitchFamily="50" charset="-128"/>
              <a:cs typeface="Courier New" panose="02070309020205020404" pitchFamily="49"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テキスト ボックス 1">
            <a:extLst>
              <a:ext uri="{FF2B5EF4-FFF2-40B4-BE49-F238E27FC236}">
                <a16:creationId xmlns:a16="http://schemas.microsoft.com/office/drawing/2014/main" id="{F124B7AE-E343-41AE-B083-24C67C3A112A}"/>
              </a:ext>
            </a:extLst>
          </p:cNvPr>
          <p:cNvSpPr txBox="1">
            <a:spLocks noChangeArrowheads="1"/>
          </p:cNvSpPr>
          <p:nvPr/>
        </p:nvSpPr>
        <p:spPr bwMode="auto">
          <a:xfrm>
            <a:off x="860287" y="425470"/>
            <a:ext cx="8991600" cy="643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SzPct val="80000"/>
              <a:buFont typeface="Wingdings 3" panose="05040102010807070707" pitchFamily="18" charset="2"/>
              <a:buChar char=""/>
              <a:defRPr kumimoji="1" sz="2000">
                <a:solidFill>
                  <a:schemeClr val="tx1"/>
                </a:solidFill>
                <a:latin typeface="Century Gothic" panose="020B0502020202020204" pitchFamily="34" charset="0"/>
                <a:ea typeface="メイリオ" panose="020B0604030504040204" pitchFamily="50" charset="-128"/>
              </a:defRPr>
            </a:lvl1pPr>
            <a:lvl2pPr marL="742950" indent="-285750">
              <a:spcBef>
                <a:spcPts val="1000"/>
              </a:spcBef>
              <a:buClr>
                <a:schemeClr val="accent1"/>
              </a:buClr>
              <a:buSzPct val="80000"/>
              <a:buFont typeface="Wingdings 3" panose="05040102010807070707" pitchFamily="18" charset="2"/>
              <a:buChar char=""/>
              <a:defRPr kumimoji="1">
                <a:solidFill>
                  <a:schemeClr val="tx1"/>
                </a:solidFill>
                <a:latin typeface="Century Gothic" panose="020B0502020202020204" pitchFamily="34" charset="0"/>
                <a:ea typeface="メイリオ" panose="020B0604030504040204" pitchFamily="50" charset="-128"/>
              </a:defRPr>
            </a:lvl2pPr>
            <a:lvl3pPr marL="1143000" indent="-228600">
              <a:spcBef>
                <a:spcPts val="1000"/>
              </a:spcBef>
              <a:buClr>
                <a:schemeClr val="accent1"/>
              </a:buClr>
              <a:buSzPct val="80000"/>
              <a:buFont typeface="Wingdings 3" panose="05040102010807070707" pitchFamily="18" charset="2"/>
              <a:buChar char=""/>
              <a:defRPr kumimoji="1" sz="1600">
                <a:solidFill>
                  <a:schemeClr val="tx1"/>
                </a:solidFill>
                <a:latin typeface="Century Gothic" panose="020B0502020202020204" pitchFamily="34" charset="0"/>
                <a:ea typeface="メイリオ" panose="020B0604030504040204" pitchFamily="50" charset="-128"/>
              </a:defRPr>
            </a:lvl3pPr>
            <a:lvl4pPr marL="1600200" indent="-228600">
              <a:spcBef>
                <a:spcPts val="1000"/>
              </a:spcBef>
              <a:buClr>
                <a:schemeClr val="accent1"/>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defRPr>
            </a:lvl4pPr>
            <a:lvl5pPr marL="2057400" indent="-228600">
              <a:spcBef>
                <a:spcPts val="1000"/>
              </a:spcBef>
              <a:buClr>
                <a:schemeClr val="accent1"/>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defRPr>
            </a:lvl5pPr>
            <a:lvl6pPr marL="2514600" indent="-228600" eaLnBrk="0" fontAlgn="base" hangingPunct="0">
              <a:spcBef>
                <a:spcPts val="1000"/>
              </a:spcBef>
              <a:spcAft>
                <a:spcPct val="0"/>
              </a:spcAft>
              <a:buClr>
                <a:schemeClr val="accent1"/>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defRPr>
            </a:lvl6pPr>
            <a:lvl7pPr marL="2971800" indent="-228600" eaLnBrk="0" fontAlgn="base" hangingPunct="0">
              <a:spcBef>
                <a:spcPts val="1000"/>
              </a:spcBef>
              <a:spcAft>
                <a:spcPct val="0"/>
              </a:spcAft>
              <a:buClr>
                <a:schemeClr val="accent1"/>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defRPr>
            </a:lvl7pPr>
            <a:lvl8pPr marL="3429000" indent="-228600" eaLnBrk="0" fontAlgn="base" hangingPunct="0">
              <a:spcBef>
                <a:spcPts val="1000"/>
              </a:spcBef>
              <a:spcAft>
                <a:spcPct val="0"/>
              </a:spcAft>
              <a:buClr>
                <a:schemeClr val="accent1"/>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defRPr>
            </a:lvl8pPr>
            <a:lvl9pPr marL="3886200" indent="-228600" eaLnBrk="0" fontAlgn="base" hangingPunct="0">
              <a:spcBef>
                <a:spcPts val="1000"/>
              </a:spcBef>
              <a:spcAft>
                <a:spcPct val="0"/>
              </a:spcAft>
              <a:buClr>
                <a:schemeClr val="accent1"/>
              </a:buClr>
              <a:buSzPct val="80000"/>
              <a:buFont typeface="Wingdings 3" panose="05040102010807070707" pitchFamily="18" charset="2"/>
              <a:buChar char=""/>
              <a:defRPr kumimoji="1" sz="1400">
                <a:solidFill>
                  <a:schemeClr val="tx1"/>
                </a:solidFill>
                <a:latin typeface="Century Gothic" panose="020B0502020202020204" pitchFamily="34" charset="0"/>
                <a:ea typeface="メイリオ" panose="020B0604030504040204" pitchFamily="50" charset="-128"/>
              </a:defRPr>
            </a:lvl9pPr>
          </a:lstStyle>
          <a:p>
            <a:pPr>
              <a:buNone/>
            </a:pPr>
            <a:r>
              <a:rPr kumimoji="1" lang="ja-JP" altLang="en-US" sz="2400" dirty="0">
                <a:latin typeface="ＭＳ Ｐゴシック" panose="020B0600070205080204" pitchFamily="50" charset="-128"/>
                <a:ea typeface="ＭＳ Ｐゴシック" panose="020B0600070205080204" pitchFamily="50" charset="-128"/>
              </a:rPr>
              <a:t>家族は大事な子どもの治療を行うパートナーです。</a:t>
            </a:r>
            <a:endParaRPr kumimoji="1"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r>
              <a:rPr lang="ja-JP" altLang="en-US" sz="2400" dirty="0">
                <a:latin typeface="ＭＳ Ｐゴシック" panose="020B0600070205080204" pitchFamily="50" charset="-128"/>
                <a:ea typeface="ＭＳ Ｐゴシック" panose="020B0600070205080204" pitchFamily="50" charset="-128"/>
              </a:rPr>
              <a:t>一方で、面会制限の中</a:t>
            </a: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r>
              <a:rPr lang="ja-JP" altLang="en-US" sz="2400" dirty="0">
                <a:latin typeface="ＭＳ Ｐゴシック" panose="020B0600070205080204" pitchFamily="50" charset="-128"/>
                <a:ea typeface="ＭＳ Ｐゴシック" panose="020B0600070205080204" pitchFamily="50" charset="-128"/>
              </a:rPr>
              <a:t>　　何とか頑張って通っていた家族が</a:t>
            </a: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r>
              <a:rPr lang="ja-JP" altLang="en-US" sz="2400" dirty="0">
                <a:latin typeface="ＭＳ Ｐゴシック" panose="020B0600070205080204" pitchFamily="50" charset="-128"/>
                <a:ea typeface="ＭＳ Ｐゴシック" panose="020B0600070205080204" pitchFamily="50" charset="-128"/>
              </a:rPr>
              <a:t>　　自分のタイミングでは面会できないことで足が遠のくことも</a:t>
            </a: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r>
              <a:rPr lang="ja-JP" altLang="en-US" sz="2400" dirty="0">
                <a:latin typeface="ＭＳ Ｐゴシック" panose="020B0600070205080204" pitchFamily="50" charset="-128"/>
                <a:ea typeface="ＭＳ Ｐゴシック" panose="020B0600070205080204" pitchFamily="50" charset="-128"/>
              </a:rPr>
              <a:t>　　日々変化していく赤ちゃんの状況に、</a:t>
            </a: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r>
              <a:rPr lang="ja-JP" altLang="en-US" sz="2400" dirty="0">
                <a:latin typeface="ＭＳ Ｐゴシック" panose="020B0600070205080204" pitchFamily="50" charset="-128"/>
                <a:ea typeface="ＭＳ Ｐゴシック" panose="020B0600070205080204" pitchFamily="50" charset="-128"/>
              </a:rPr>
              <a:t>　　我が子という実感をもてないまま過ぎていく家族もあるでしょう</a:t>
            </a: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r>
              <a:rPr lang="ja-JP" altLang="en-US" sz="2400" dirty="0">
                <a:latin typeface="ＭＳ Ｐゴシック" panose="020B0600070205080204" pitchFamily="50" charset="-128"/>
                <a:ea typeface="ＭＳ Ｐゴシック" panose="020B0600070205080204" pitchFamily="50" charset="-128"/>
              </a:rPr>
              <a:t>　　</a:t>
            </a:r>
            <a:r>
              <a:rPr lang="ja-JP" altLang="en-US" sz="2800" dirty="0">
                <a:solidFill>
                  <a:srgbClr val="FF0000"/>
                </a:solidFill>
                <a:latin typeface="ＭＳ Ｐゴシック" panose="020B0600070205080204" pitchFamily="50" charset="-128"/>
                <a:ea typeface="ＭＳ Ｐゴシック" panose="020B0600070205080204" pitchFamily="50" charset="-128"/>
              </a:rPr>
              <a:t>リスクがある家族ほど影響を受ける可能性</a:t>
            </a:r>
            <a:endParaRPr lang="en-US" altLang="ja-JP" sz="2400" dirty="0">
              <a:solidFill>
                <a:srgbClr val="FF0000"/>
              </a:solidFill>
              <a:latin typeface="ＭＳ Ｐゴシック" panose="020B0600070205080204" pitchFamily="50" charset="-128"/>
              <a:ea typeface="ＭＳ Ｐゴシック" panose="020B0600070205080204" pitchFamily="50" charset="-128"/>
            </a:endParaRPr>
          </a:p>
          <a:p>
            <a:pPr>
              <a:spcBef>
                <a:spcPct val="0"/>
              </a:spcBef>
              <a:buClrTx/>
              <a:buSzTx/>
              <a:buFontTx/>
              <a:buNone/>
            </a:pP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r>
              <a:rPr lang="ja-JP" altLang="en-US" sz="2400" dirty="0">
                <a:latin typeface="ＭＳ Ｐゴシック" panose="020B0600070205080204" pitchFamily="50" charset="-128"/>
                <a:ea typeface="ＭＳ Ｐゴシック" panose="020B0600070205080204" pitchFamily="50" charset="-128"/>
              </a:rPr>
              <a:t>まずはＣＯＶＩＤ１９の状況下</a:t>
            </a: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r>
              <a:rPr lang="ja-JP" altLang="en-US" sz="2400" dirty="0">
                <a:latin typeface="ＭＳ Ｐゴシック" panose="020B0600070205080204" pitchFamily="50" charset="-128"/>
                <a:ea typeface="ＭＳ Ｐゴシック" panose="020B0600070205080204" pitchFamily="50" charset="-128"/>
              </a:rPr>
              <a:t>　　スタッフが安心して、おだやかに赤ちゃんと家族に出会い</a:t>
            </a: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r>
              <a:rPr lang="ja-JP" altLang="en-US" sz="2400" dirty="0">
                <a:latin typeface="ＭＳ Ｐゴシック" panose="020B0600070205080204" pitchFamily="50" charset="-128"/>
                <a:ea typeface="ＭＳ Ｐゴシック" panose="020B0600070205080204" pitchFamily="50" charset="-128"/>
              </a:rPr>
              <a:t>　　家族と赤ちゃんがその関係に没頭できるような</a:t>
            </a: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r>
              <a:rPr lang="ja-JP" altLang="en-US" sz="2400" dirty="0">
                <a:latin typeface="ＭＳ Ｐゴシック" panose="020B0600070205080204" pitchFamily="50" charset="-128"/>
                <a:ea typeface="ＭＳ Ｐゴシック" panose="020B0600070205080204" pitchFamily="50" charset="-128"/>
              </a:rPr>
              <a:t>　　　　　　　　　抱える枠組みを保証する必要があるでしょう</a:t>
            </a: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endParaRPr lang="en-US" altLang="ja-JP" sz="2400" dirty="0">
              <a:latin typeface="ＭＳ Ｐゴシック" panose="020B0600070205080204" pitchFamily="50" charset="-128"/>
              <a:ea typeface="ＭＳ Ｐゴシック" panose="020B0600070205080204" pitchFamily="50" charset="-128"/>
            </a:endParaRPr>
          </a:p>
          <a:p>
            <a:pPr>
              <a:spcBef>
                <a:spcPct val="0"/>
              </a:spcBef>
              <a:buClrTx/>
              <a:buSzTx/>
              <a:buFontTx/>
              <a:buNone/>
            </a:pPr>
            <a:endParaRPr lang="ja-JP" altLang="en-US" sz="2400" dirty="0">
              <a:latin typeface="ＭＳ Ｐゴシック" panose="020B0600070205080204" pitchFamily="50" charset="-128"/>
              <a:ea typeface="ＭＳ Ｐゴシック" panose="020B0600070205080204"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127692-6D4E-4C33-A4EE-C53A3C8CEB94}"/>
              </a:ext>
            </a:extLst>
          </p:cNvPr>
          <p:cNvSpPr>
            <a:spLocks noGrp="1"/>
          </p:cNvSpPr>
          <p:nvPr>
            <p:ph type="title"/>
          </p:nvPr>
        </p:nvSpPr>
        <p:spPr>
          <a:xfrm>
            <a:off x="550459" y="22589"/>
            <a:ext cx="10515600" cy="1325563"/>
          </a:xfrm>
        </p:spPr>
        <p:txBody>
          <a:bodyPr>
            <a:normAutofit/>
          </a:bodyPr>
          <a:lstStyle/>
          <a:p>
            <a:r>
              <a:rPr kumimoji="1" lang="en-US" altLang="ja-JP" sz="36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NICU</a:t>
            </a:r>
            <a:r>
              <a:rPr kumimoji="1" lang="ja-JP" altLang="en-US" sz="3600" dirty="0">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における面会の歴史を紐解いてみよう</a:t>
            </a:r>
          </a:p>
        </p:txBody>
      </p:sp>
      <p:sp>
        <p:nvSpPr>
          <p:cNvPr id="5" name="テキスト ボックス 4">
            <a:extLst>
              <a:ext uri="{FF2B5EF4-FFF2-40B4-BE49-F238E27FC236}">
                <a16:creationId xmlns:a16="http://schemas.microsoft.com/office/drawing/2014/main" id="{CC1527EE-B6A1-4A95-AFE1-19839E1C6D76}"/>
              </a:ext>
            </a:extLst>
          </p:cNvPr>
          <p:cNvSpPr txBox="1"/>
          <p:nvPr/>
        </p:nvSpPr>
        <p:spPr>
          <a:xfrm>
            <a:off x="277918" y="3287149"/>
            <a:ext cx="10788141" cy="3329758"/>
          </a:xfrm>
          <a:prstGeom prst="rect">
            <a:avLst/>
          </a:prstGeom>
          <a:noFill/>
        </p:spPr>
        <p:txBody>
          <a:bodyPr wrap="square" rtlCol="0">
            <a:spAutoFit/>
          </a:bodyPr>
          <a:lstStyle/>
          <a:p>
            <a:pPr>
              <a:lnSpc>
                <a:spcPct val="150000"/>
              </a:lnSpc>
            </a:pPr>
            <a:r>
              <a:rPr kumimoji="1" lang="en-US" altLang="ja-JP" sz="2400" dirty="0">
                <a:latin typeface="ＭＳ Ｐゴシック" panose="020B0600070205080204" pitchFamily="50" charset="-128"/>
                <a:ea typeface="ＭＳ Ｐゴシック" panose="020B0600070205080204" pitchFamily="50" charset="-128"/>
              </a:rPr>
              <a:t>1960</a:t>
            </a:r>
            <a:r>
              <a:rPr kumimoji="1" lang="ja-JP" altLang="en-US" sz="2400" dirty="0">
                <a:latin typeface="ＭＳ Ｐゴシック" panose="020B0600070205080204" pitchFamily="50" charset="-128"/>
                <a:ea typeface="ＭＳ Ｐゴシック" panose="020B0600070205080204" pitchFamily="50" charset="-128"/>
              </a:rPr>
              <a:t>年代　　感染リスクのために家族の接触をできるだけ避けることが望ましい</a:t>
            </a:r>
            <a:endParaRPr kumimoji="1"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en-US" altLang="ja-JP" sz="2400" dirty="0">
                <a:latin typeface="ＭＳ Ｐゴシック" panose="020B0600070205080204" pitchFamily="50" charset="-128"/>
                <a:ea typeface="ＭＳ Ｐゴシック" panose="020B0600070205080204" pitchFamily="50" charset="-128"/>
              </a:rPr>
              <a:t>1970</a:t>
            </a:r>
            <a:r>
              <a:rPr lang="ja-JP" altLang="en-US" sz="2400" dirty="0">
                <a:latin typeface="ＭＳ Ｐゴシック" panose="020B0600070205080204" pitchFamily="50" charset="-128"/>
                <a:ea typeface="ＭＳ Ｐゴシック" panose="020B0600070205080204" pitchFamily="50" charset="-128"/>
              </a:rPr>
              <a:t>年代　　被虐待児に</a:t>
            </a:r>
            <a:r>
              <a:rPr lang="en-US" altLang="ja-JP" sz="2400" dirty="0">
                <a:latin typeface="ＭＳ Ｐゴシック" panose="020B0600070205080204" pitchFamily="50" charset="-128"/>
                <a:ea typeface="ＭＳ Ｐゴシック" panose="020B0600070205080204" pitchFamily="50" charset="-128"/>
              </a:rPr>
              <a:t>LBW</a:t>
            </a:r>
            <a:r>
              <a:rPr lang="ja-JP" altLang="en-US" sz="2400" dirty="0">
                <a:latin typeface="ＭＳ Ｐゴシック" panose="020B0600070205080204" pitchFamily="50" charset="-128"/>
                <a:ea typeface="ＭＳ Ｐゴシック" panose="020B0600070205080204" pitchFamily="50" charset="-128"/>
              </a:rPr>
              <a:t>が存在（</a:t>
            </a:r>
            <a:r>
              <a:rPr lang="en-US" altLang="ja-JP" sz="2400" dirty="0" err="1">
                <a:latin typeface="ＭＳ Ｐゴシック" panose="020B0600070205080204" pitchFamily="50" charset="-128"/>
                <a:ea typeface="ＭＳ Ｐゴシック" panose="020B0600070205080204" pitchFamily="50" charset="-128"/>
              </a:rPr>
              <a:t>Klein,et</a:t>
            </a:r>
            <a:r>
              <a:rPr lang="en-US" altLang="ja-JP" sz="2400" dirty="0">
                <a:latin typeface="ＭＳ Ｐゴシック" panose="020B0600070205080204" pitchFamily="50" charset="-128"/>
                <a:ea typeface="ＭＳ Ｐゴシック" panose="020B0600070205080204" pitchFamily="50" charset="-128"/>
              </a:rPr>
              <a:t> al,1971, Hunter, et</a:t>
            </a:r>
            <a:r>
              <a:rPr lang="ja-JP" altLang="en-US" sz="2400" dirty="0">
                <a:latin typeface="ＭＳ Ｐゴシック" panose="020B0600070205080204" pitchFamily="50" charset="-128"/>
                <a:ea typeface="ＭＳ Ｐゴシック" panose="020B0600070205080204" pitchFamily="50" charset="-128"/>
              </a:rPr>
              <a:t> </a:t>
            </a:r>
            <a:r>
              <a:rPr lang="en-US" altLang="ja-JP" sz="2400" dirty="0">
                <a:latin typeface="ＭＳ Ｐゴシック" panose="020B0600070205080204" pitchFamily="50" charset="-128"/>
                <a:ea typeface="ＭＳ Ｐゴシック" panose="020B0600070205080204" pitchFamily="50" charset="-128"/>
              </a:rPr>
              <a:t>al,1978)</a:t>
            </a:r>
          </a:p>
          <a:p>
            <a:pPr>
              <a:lnSpc>
                <a:spcPct val="150000"/>
              </a:lnSpc>
            </a:pPr>
            <a:r>
              <a:rPr lang="ja-JP" altLang="en-US" sz="2400" dirty="0">
                <a:latin typeface="ＭＳ Ｐゴシック" panose="020B0600070205080204" pitchFamily="50" charset="-128"/>
                <a:ea typeface="ＭＳ Ｐゴシック" panose="020B0600070205080204" pitchFamily="50" charset="-128"/>
              </a:rPr>
              <a:t>　　　　　　　　</a:t>
            </a: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母子の絆の形成に初期の接触経験の重要性</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　　　　　　　　　　　　　</a:t>
            </a:r>
            <a:r>
              <a:rPr lang="en-US" altLang="ja-JP" sz="2400" dirty="0">
                <a:latin typeface="ＭＳ Ｐゴシック" panose="020B0600070205080204" pitchFamily="50" charset="-128"/>
                <a:ea typeface="ＭＳ Ｐゴシック" panose="020B0600070205080204" pitchFamily="50" charset="-128"/>
              </a:rPr>
              <a:t>(Klaus &amp; </a:t>
            </a:r>
            <a:r>
              <a:rPr lang="en-US" altLang="ja-JP" sz="2400" dirty="0" err="1">
                <a:latin typeface="ＭＳ Ｐゴシック" panose="020B0600070205080204" pitchFamily="50" charset="-128"/>
                <a:ea typeface="ＭＳ Ｐゴシック" panose="020B0600070205080204" pitchFamily="50" charset="-128"/>
              </a:rPr>
              <a:t>Kennell</a:t>
            </a:r>
            <a:r>
              <a:rPr lang="en-US" altLang="ja-JP" sz="2400" dirty="0">
                <a:latin typeface="ＭＳ Ｐゴシック" panose="020B0600070205080204" pitchFamily="50" charset="-128"/>
                <a:ea typeface="ＭＳ Ｐゴシック" panose="020B0600070205080204" pitchFamily="50" charset="-128"/>
              </a:rPr>
              <a:t>, 1976)</a:t>
            </a:r>
          </a:p>
          <a:p>
            <a:pPr>
              <a:lnSpc>
                <a:spcPct val="150000"/>
              </a:lnSpc>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　治療優先の医療が家族関係の健全な発達を阻害　　　　　　　　　　　　　　　　　　</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　　　　　　　  日本においても</a:t>
            </a:r>
            <a:r>
              <a:rPr lang="en-US" altLang="ja-JP" sz="2400" dirty="0">
                <a:latin typeface="ＭＳ Ｐゴシック" panose="020B0600070205080204" pitchFamily="50" charset="-128"/>
                <a:ea typeface="ＭＳ Ｐゴシック" panose="020B0600070205080204" pitchFamily="50" charset="-128"/>
              </a:rPr>
              <a:t>NICU</a:t>
            </a:r>
            <a:r>
              <a:rPr lang="ja-JP" altLang="en-US" sz="2400" dirty="0">
                <a:latin typeface="ＭＳ Ｐゴシック" panose="020B0600070205080204" pitchFamily="50" charset="-128"/>
                <a:ea typeface="ＭＳ Ｐゴシック" panose="020B0600070205080204" pitchFamily="50" charset="-128"/>
              </a:rPr>
              <a:t>で家族の入室面会が導入されるようになる</a:t>
            </a:r>
            <a:endParaRPr lang="en-US" altLang="ja-JP" sz="2400" dirty="0">
              <a:latin typeface="ＭＳ Ｐゴシック" panose="020B0600070205080204" pitchFamily="50" charset="-128"/>
              <a:ea typeface="ＭＳ Ｐゴシック" panose="020B0600070205080204" pitchFamily="50" charset="-128"/>
            </a:endParaRPr>
          </a:p>
        </p:txBody>
      </p:sp>
      <p:sp>
        <p:nvSpPr>
          <p:cNvPr id="14" name="テキスト ボックス 13">
            <a:extLst>
              <a:ext uri="{FF2B5EF4-FFF2-40B4-BE49-F238E27FC236}">
                <a16:creationId xmlns:a16="http://schemas.microsoft.com/office/drawing/2014/main" id="{F572B024-BCF3-FE13-0724-7C67FA326329}"/>
              </a:ext>
            </a:extLst>
          </p:cNvPr>
          <p:cNvSpPr txBox="1"/>
          <p:nvPr/>
        </p:nvSpPr>
        <p:spPr>
          <a:xfrm>
            <a:off x="277918" y="1263426"/>
            <a:ext cx="8129148" cy="1938992"/>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r>
              <a:rPr lang="en-US" altLang="ja-JP" sz="2400" dirty="0">
                <a:latin typeface="ＭＳ Ｐゴシック" panose="020B0600070205080204" pitchFamily="50" charset="-128"/>
                <a:ea typeface="ＭＳ Ｐゴシック" panose="020B0600070205080204" pitchFamily="50" charset="-128"/>
              </a:rPr>
              <a:t>1800</a:t>
            </a:r>
            <a:r>
              <a:rPr lang="ja-JP" altLang="en-US" sz="2400" dirty="0">
                <a:latin typeface="ＭＳ Ｐゴシック" panose="020B0600070205080204" pitchFamily="50" charset="-128"/>
                <a:ea typeface="ＭＳ Ｐゴシック" panose="020B0600070205080204" pitchFamily="50" charset="-128"/>
              </a:rPr>
              <a:t>年代　　　フランスで新生児医療が広がり欧米で整備</a:t>
            </a:r>
            <a:endParaRPr lang="en-US" altLang="ja-JP" sz="2400" dirty="0">
              <a:latin typeface="ＭＳ Ｐゴシック" panose="020B0600070205080204" pitchFamily="50" charset="-128"/>
              <a:ea typeface="ＭＳ Ｐゴシック" panose="020B0600070205080204" pitchFamily="50" charset="-128"/>
            </a:endParaRPr>
          </a:p>
          <a:p>
            <a:r>
              <a:rPr kumimoji="1" lang="en-US" altLang="ja-JP" sz="2400" dirty="0">
                <a:latin typeface="ＭＳ Ｐゴシック" panose="020B0600070205080204" pitchFamily="50" charset="-128"/>
                <a:ea typeface="ＭＳ Ｐゴシック" panose="020B0600070205080204" pitchFamily="50" charset="-128"/>
              </a:rPr>
              <a:t>1896</a:t>
            </a:r>
            <a:r>
              <a:rPr kumimoji="1" lang="ja-JP" altLang="en-US" sz="2400" dirty="0">
                <a:latin typeface="ＭＳ Ｐゴシック" panose="020B0600070205080204" pitchFamily="50" charset="-128"/>
                <a:ea typeface="ＭＳ Ｐゴシック" panose="020B0600070205080204" pitchFamily="50" charset="-128"/>
              </a:rPr>
              <a:t>年　　　 　東京大学で育嬰室設置</a:t>
            </a:r>
            <a:endParaRPr kumimoji="1"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1940</a:t>
            </a:r>
            <a:r>
              <a:rPr lang="ja-JP" altLang="en-US" sz="2400" dirty="0">
                <a:latin typeface="ＭＳ Ｐゴシック" panose="020B0600070205080204" pitchFamily="50" charset="-128"/>
                <a:ea typeface="ＭＳ Ｐゴシック" panose="020B0600070205080204" pitchFamily="50" charset="-128"/>
              </a:rPr>
              <a:t>年代　　　日本で早産児医療が開始</a:t>
            </a:r>
            <a:endParaRPr lang="en-US" altLang="ja-JP" sz="2400" dirty="0">
              <a:latin typeface="ＭＳ Ｐゴシック" panose="020B0600070205080204" pitchFamily="50" charset="-128"/>
              <a:ea typeface="ＭＳ Ｐゴシック" panose="020B0600070205080204" pitchFamily="50" charset="-128"/>
            </a:endParaRPr>
          </a:p>
          <a:p>
            <a:r>
              <a:rPr kumimoji="1" lang="en-US" altLang="ja-JP" sz="2400" dirty="0">
                <a:latin typeface="ＭＳ Ｐゴシック" panose="020B0600070205080204" pitchFamily="50" charset="-128"/>
                <a:ea typeface="ＭＳ Ｐゴシック" panose="020B0600070205080204" pitchFamily="50" charset="-128"/>
              </a:rPr>
              <a:t>1960</a:t>
            </a:r>
            <a:r>
              <a:rPr kumimoji="1" lang="ja-JP" altLang="en-US" sz="2400" dirty="0">
                <a:latin typeface="ＭＳ Ｐゴシック" panose="020B0600070205080204" pitchFamily="50" charset="-128"/>
                <a:ea typeface="ＭＳ Ｐゴシック" panose="020B0600070205080204" pitchFamily="50" charset="-128"/>
              </a:rPr>
              <a:t>年代</a:t>
            </a:r>
            <a:endParaRPr kumimoji="1"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　～</a:t>
            </a:r>
            <a:r>
              <a:rPr kumimoji="1" lang="en-US" altLang="ja-JP" sz="2400" dirty="0">
                <a:latin typeface="ＭＳ Ｐゴシック" panose="020B0600070205080204" pitchFamily="50" charset="-128"/>
                <a:ea typeface="ＭＳ Ｐゴシック" panose="020B0600070205080204" pitchFamily="50" charset="-128"/>
              </a:rPr>
              <a:t>70</a:t>
            </a:r>
            <a:r>
              <a:rPr kumimoji="1" lang="ja-JP" altLang="en-US" sz="2400" dirty="0">
                <a:latin typeface="ＭＳ Ｐゴシック" panose="020B0600070205080204" pitchFamily="50" charset="-128"/>
                <a:ea typeface="ＭＳ Ｐゴシック" panose="020B0600070205080204" pitchFamily="50" charset="-128"/>
              </a:rPr>
              <a:t>年代　　全国で新生児医療体制が整備されるようになる</a:t>
            </a:r>
          </a:p>
        </p:txBody>
      </p:sp>
    </p:spTree>
    <p:extLst>
      <p:ext uri="{BB962C8B-B14F-4D97-AF65-F5344CB8AC3E}">
        <p14:creationId xmlns:p14="http://schemas.microsoft.com/office/powerpoint/2010/main" val="2819446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26DA52F1-7691-5F20-ECB9-1195DBCA41E8}"/>
              </a:ext>
            </a:extLst>
          </p:cNvPr>
          <p:cNvSpPr txBox="1"/>
          <p:nvPr/>
        </p:nvSpPr>
        <p:spPr>
          <a:xfrm>
            <a:off x="138531" y="749842"/>
            <a:ext cx="9570720" cy="4991751"/>
          </a:xfrm>
          <a:prstGeom prst="rect">
            <a:avLst/>
          </a:prstGeom>
          <a:noFill/>
        </p:spPr>
        <p:txBody>
          <a:bodyPr wrap="square">
            <a:spAutoFit/>
          </a:bodyPr>
          <a:lstStyle/>
          <a:p>
            <a:pPr>
              <a:lnSpc>
                <a:spcPct val="150000"/>
              </a:lnSpc>
            </a:pPr>
            <a:r>
              <a:rPr lang="en-US" altLang="ja-JP" sz="2400" dirty="0">
                <a:latin typeface="ＭＳ Ｐゴシック" panose="020B0600070205080204" pitchFamily="50" charset="-128"/>
                <a:ea typeface="ＭＳ Ｐゴシック" panose="020B0600070205080204" pitchFamily="50" charset="-128"/>
              </a:rPr>
              <a:t>1980</a:t>
            </a:r>
            <a:r>
              <a:rPr lang="ja-JP" altLang="en-US" sz="2400" dirty="0">
                <a:latin typeface="ＭＳ Ｐゴシック" panose="020B0600070205080204" pitchFamily="50" charset="-128"/>
                <a:ea typeface="ＭＳ Ｐゴシック" panose="020B0600070205080204" pitchFamily="50" charset="-128"/>
              </a:rPr>
              <a:t>年代　　</a:t>
            </a: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母親の抗体が一番有効</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　　　　　　　　 母子接触の機会を増やすことで母乳栄養率が高まる</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　　　　　　 　　接触機会が多いお母さんほど子育てに自信を持つ　　　　　　　　</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　　　　　　　　　   ➡　</a:t>
            </a:r>
            <a:r>
              <a:rPr lang="en-US" altLang="ja-JP" sz="2400" dirty="0">
                <a:latin typeface="ＭＳ Ｐゴシック" panose="020B0600070205080204" pitchFamily="50" charset="-128"/>
                <a:ea typeface="ＭＳ Ｐゴシック" panose="020B0600070205080204" pitchFamily="50" charset="-128"/>
              </a:rPr>
              <a:t>1980</a:t>
            </a:r>
            <a:r>
              <a:rPr lang="ja-JP" altLang="en-US" sz="2400" dirty="0">
                <a:latin typeface="ＭＳ Ｐゴシック" panose="020B0600070205080204" pitchFamily="50" charset="-128"/>
                <a:ea typeface="ＭＳ Ｐゴシック" panose="020B0600070205080204" pitchFamily="50" charset="-128"/>
              </a:rPr>
              <a:t>年代後半から　カンガルーケア</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en-US" altLang="ja-JP" sz="2400" dirty="0">
                <a:latin typeface="ＭＳ Ｐゴシック" panose="020B0600070205080204" pitchFamily="50" charset="-128"/>
                <a:ea typeface="ＭＳ Ｐゴシック" panose="020B0600070205080204" pitchFamily="50" charset="-128"/>
              </a:rPr>
              <a:t>                                                        DC</a:t>
            </a:r>
            <a:r>
              <a:rPr lang="ja-JP" altLang="en-US" sz="2400" dirty="0">
                <a:latin typeface="ＭＳ Ｐゴシック" panose="020B0600070205080204" pitchFamily="50" charset="-128"/>
                <a:ea typeface="ＭＳ Ｐゴシック" panose="020B0600070205080204" pitchFamily="50" charset="-128"/>
              </a:rPr>
              <a:t>の導入</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面会時間の延長</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kumimoji="1" lang="en-US" altLang="ja-JP" sz="2400" dirty="0">
                <a:latin typeface="ＭＳ Ｐゴシック" panose="020B0600070205080204" pitchFamily="50" charset="-128"/>
                <a:ea typeface="ＭＳ Ｐゴシック" panose="020B0600070205080204" pitchFamily="50" charset="-128"/>
              </a:rPr>
              <a:t>1996</a:t>
            </a:r>
            <a:r>
              <a:rPr kumimoji="1" lang="ja-JP" altLang="en-US" sz="2400" dirty="0">
                <a:latin typeface="ＭＳ Ｐゴシック" panose="020B0600070205080204" pitchFamily="50" charset="-128"/>
                <a:ea typeface="ＭＳ Ｐゴシック" panose="020B0600070205080204" pitchFamily="50" charset="-128"/>
              </a:rPr>
              <a:t>年　      </a:t>
            </a:r>
            <a:r>
              <a:rPr kumimoji="1" lang="en-US" altLang="ja-JP" sz="2400" dirty="0">
                <a:latin typeface="ＭＳ Ｐゴシック" panose="020B0600070205080204" pitchFamily="50" charset="-128"/>
                <a:ea typeface="ＭＳ Ｐゴシック" panose="020B0600070205080204" pitchFamily="50" charset="-128"/>
              </a:rPr>
              <a:t>24</a:t>
            </a:r>
            <a:r>
              <a:rPr kumimoji="1" lang="ja-JP" altLang="en-US" sz="2400" dirty="0">
                <a:latin typeface="ＭＳ Ｐゴシック" panose="020B0600070205080204" pitchFamily="50" charset="-128"/>
                <a:ea typeface="ＭＳ Ｐゴシック" panose="020B0600070205080204" pitchFamily="50" charset="-128"/>
              </a:rPr>
              <a:t>時間面会</a:t>
            </a:r>
            <a:r>
              <a:rPr kumimoji="1" lang="en-US" altLang="ja-JP" sz="2400" dirty="0">
                <a:latin typeface="ＭＳ Ｐゴシック" panose="020B0600070205080204" pitchFamily="50" charset="-128"/>
                <a:ea typeface="ＭＳ Ｐゴシック" panose="020B0600070205080204" pitchFamily="50" charset="-128"/>
              </a:rPr>
              <a:t>13.3</a:t>
            </a:r>
            <a:r>
              <a:rPr kumimoji="1" lang="ja-JP" altLang="en-US" sz="2400" dirty="0">
                <a:latin typeface="ＭＳ Ｐゴシック" panose="020B0600070205080204" pitchFamily="50" charset="-128"/>
                <a:ea typeface="ＭＳ Ｐゴシック" panose="020B0600070205080204" pitchFamily="50" charset="-128"/>
              </a:rPr>
              <a:t>％、</a:t>
            </a:r>
            <a:r>
              <a:rPr kumimoji="1" lang="en-US" altLang="ja-JP" sz="2400" dirty="0">
                <a:latin typeface="ＭＳ Ｐゴシック" panose="020B0600070205080204" pitchFamily="50" charset="-128"/>
                <a:ea typeface="ＭＳ Ｐゴシック" panose="020B0600070205080204" pitchFamily="50" charset="-128"/>
              </a:rPr>
              <a:t>24.5</a:t>
            </a:r>
            <a:r>
              <a:rPr kumimoji="1" lang="ja-JP" altLang="en-US" sz="2400" dirty="0">
                <a:latin typeface="ＭＳ Ｐゴシック" panose="020B0600070205080204" pitchFamily="50" charset="-128"/>
                <a:ea typeface="ＭＳ Ｐゴシック" panose="020B0600070205080204" pitchFamily="50" charset="-128"/>
              </a:rPr>
              <a:t>％が</a:t>
            </a:r>
            <a:r>
              <a:rPr kumimoji="1" lang="en-US" altLang="ja-JP" sz="2400" dirty="0">
                <a:latin typeface="ＭＳ Ｐゴシック" panose="020B0600070205080204" pitchFamily="50" charset="-128"/>
                <a:ea typeface="ＭＳ Ｐゴシック" panose="020B0600070205080204" pitchFamily="50" charset="-128"/>
              </a:rPr>
              <a:t>4</a:t>
            </a:r>
            <a:r>
              <a:rPr kumimoji="1" lang="ja-JP" altLang="en-US" sz="2400" dirty="0">
                <a:latin typeface="ＭＳ Ｐゴシック" panose="020B0600070205080204" pitchFamily="50" charset="-128"/>
                <a:ea typeface="ＭＳ Ｐゴシック" panose="020B0600070205080204" pitchFamily="50" charset="-128"/>
              </a:rPr>
              <a:t>時間未満</a:t>
            </a:r>
            <a:endParaRPr kumimoji="1"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　　　　　     　　　 　</a:t>
            </a:r>
            <a:r>
              <a:rPr lang="en-US" altLang="ja-JP" sz="2400" dirty="0">
                <a:latin typeface="ＭＳ Ｐゴシック" panose="020B0600070205080204" pitchFamily="50" charset="-128"/>
                <a:ea typeface="ＭＳ Ｐゴシック" panose="020B0600070205080204" pitchFamily="50" charset="-128"/>
              </a:rPr>
              <a:t>*</a:t>
            </a:r>
            <a:r>
              <a:rPr lang="ja-JP" altLang="en-US" sz="2400" dirty="0">
                <a:latin typeface="ＭＳ Ｐゴシック" panose="020B0600070205080204" pitchFamily="50" charset="-128"/>
                <a:ea typeface="ＭＳ Ｐゴシック" panose="020B0600070205080204" pitchFamily="50" charset="-128"/>
              </a:rPr>
              <a:t>制限の理由の大半は看護業務（</a:t>
            </a:r>
            <a:r>
              <a:rPr lang="en-US" altLang="ja-JP" sz="2400" dirty="0">
                <a:latin typeface="ＭＳ Ｐゴシック" panose="020B0600070205080204" pitchFamily="50" charset="-128"/>
                <a:ea typeface="ＭＳ Ｐゴシック" panose="020B0600070205080204" pitchFamily="50" charset="-128"/>
              </a:rPr>
              <a:t>76.9</a:t>
            </a:r>
            <a:r>
              <a:rPr lang="ja-JP" altLang="en-US" sz="2400" dirty="0">
                <a:latin typeface="ＭＳ Ｐゴシック" panose="020B0600070205080204" pitchFamily="50" charset="-128"/>
                <a:ea typeface="ＭＳ Ｐゴシック" panose="020B0600070205080204" pitchFamily="50" charset="-128"/>
              </a:rPr>
              <a:t>％）（横尾</a:t>
            </a:r>
            <a:r>
              <a:rPr lang="en-US" altLang="ja-JP" sz="2400" dirty="0">
                <a:latin typeface="ＭＳ Ｐゴシック" panose="020B0600070205080204" pitchFamily="50" charset="-128"/>
                <a:ea typeface="ＭＳ Ｐゴシック" panose="020B0600070205080204" pitchFamily="50" charset="-128"/>
              </a:rPr>
              <a:t>,1996</a:t>
            </a:r>
            <a:r>
              <a:rPr lang="ja-JP" altLang="en-US" sz="2400" dirty="0">
                <a:latin typeface="ＭＳ Ｐゴシック" panose="020B0600070205080204" pitchFamily="50" charset="-128"/>
                <a:ea typeface="ＭＳ Ｐゴシック" panose="020B0600070205080204" pitchFamily="50" charset="-128"/>
              </a:rPr>
              <a:t>）</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kumimoji="1" lang="ja-JP" altLang="en-US" sz="2400" dirty="0">
                <a:latin typeface="ＭＳ Ｐゴシック" panose="020B0600070205080204" pitchFamily="50" charset="-128"/>
                <a:ea typeface="ＭＳ Ｐゴシック" panose="020B0600070205080204" pitchFamily="50" charset="-128"/>
              </a:rPr>
              <a:t>　　　　　　　　　　　</a:t>
            </a:r>
          </a:p>
        </p:txBody>
      </p:sp>
      <p:sp>
        <p:nvSpPr>
          <p:cNvPr id="6" name="吹き出し: 角を丸めた四角形 5">
            <a:extLst>
              <a:ext uri="{FF2B5EF4-FFF2-40B4-BE49-F238E27FC236}">
                <a16:creationId xmlns:a16="http://schemas.microsoft.com/office/drawing/2014/main" id="{DD0D8645-1176-DE76-FD9B-77381EEC5F64}"/>
              </a:ext>
            </a:extLst>
          </p:cNvPr>
          <p:cNvSpPr/>
          <p:nvPr/>
        </p:nvSpPr>
        <p:spPr>
          <a:xfrm>
            <a:off x="590598" y="4980086"/>
            <a:ext cx="1571563" cy="1128072"/>
          </a:xfrm>
          <a:prstGeom prst="wedgeRoundRectCallout">
            <a:avLst>
              <a:gd name="adj1" fmla="val -33985"/>
              <a:gd name="adj2" fmla="val -7883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私が</a:t>
            </a:r>
            <a:r>
              <a:rPr kumimoji="1" lang="en-US" altLang="ja-JP" dirty="0"/>
              <a:t>NICU</a:t>
            </a:r>
            <a:r>
              <a:rPr kumimoji="1" lang="ja-JP" altLang="en-US" dirty="0"/>
              <a:t>で活動を開始</a:t>
            </a:r>
          </a:p>
        </p:txBody>
      </p:sp>
      <p:sp>
        <p:nvSpPr>
          <p:cNvPr id="3" name="吹き出し: 角を丸めた四角形 2">
            <a:extLst>
              <a:ext uri="{FF2B5EF4-FFF2-40B4-BE49-F238E27FC236}">
                <a16:creationId xmlns:a16="http://schemas.microsoft.com/office/drawing/2014/main" id="{6CEF16FD-2317-F9BD-EC2A-69B95318F156}"/>
              </a:ext>
            </a:extLst>
          </p:cNvPr>
          <p:cNvSpPr/>
          <p:nvPr/>
        </p:nvSpPr>
        <p:spPr>
          <a:xfrm>
            <a:off x="8817429" y="391886"/>
            <a:ext cx="3119619" cy="2090057"/>
          </a:xfrm>
          <a:prstGeom prst="wedgeRoundRectCallout">
            <a:avLst>
              <a:gd name="adj1" fmla="val -7843"/>
              <a:gd name="adj2" fmla="val 64828"/>
              <a:gd name="adj3" fmla="val 16667"/>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effectLst/>
                <a:ea typeface="游明朝" panose="02020400000000000000" pitchFamily="18" charset="-128"/>
                <a:cs typeface="Times New Roman" panose="02020603050405020304" pitchFamily="18" charset="0"/>
              </a:rPr>
              <a:t>・</a:t>
            </a:r>
            <a:r>
              <a:rPr lang="ja-JP" altLang="ja-JP" sz="1600" dirty="0">
                <a:solidFill>
                  <a:schemeClr val="tx1"/>
                </a:solidFill>
                <a:effectLst/>
                <a:ea typeface="游明朝" panose="02020400000000000000" pitchFamily="18" charset="-128"/>
                <a:cs typeface="Times New Roman" panose="02020603050405020304" pitchFamily="18" charset="0"/>
              </a:rPr>
              <a:t>生理的安定性を向</a:t>
            </a:r>
            <a:r>
              <a:rPr lang="ja-JP" altLang="en-US" sz="1600" dirty="0">
                <a:solidFill>
                  <a:schemeClr val="tx1"/>
                </a:solidFill>
                <a:effectLst/>
                <a:ea typeface="游明朝" panose="02020400000000000000" pitchFamily="18" charset="-128"/>
                <a:cs typeface="Times New Roman" panose="02020603050405020304" pitchFamily="18" charset="0"/>
              </a:rPr>
              <a:t>上</a:t>
            </a:r>
            <a:r>
              <a:rPr lang="en-US" altLang="ja-JP" sz="1600" b="0" i="0" dirty="0">
                <a:solidFill>
                  <a:srgbClr val="1C1D1E"/>
                </a:solidFill>
                <a:effectLst/>
                <a:latin typeface="Open Sans" panose="020B0606030504020204" pitchFamily="34" charset="0"/>
              </a:rPr>
              <a:t>(Reddy &amp; </a:t>
            </a:r>
            <a:r>
              <a:rPr lang="en-US" altLang="ja-JP" sz="1600" b="0" i="0" dirty="0" err="1">
                <a:solidFill>
                  <a:srgbClr val="1C1D1E"/>
                </a:solidFill>
                <a:effectLst/>
                <a:latin typeface="Open Sans" panose="020B0606030504020204" pitchFamily="34" charset="0"/>
              </a:rPr>
              <a:t>Mclnerney</a:t>
            </a:r>
            <a:r>
              <a:rPr lang="ja-JP" altLang="en-US" sz="1600" b="0" i="0" dirty="0">
                <a:solidFill>
                  <a:srgbClr val="1C1D1E"/>
                </a:solidFill>
                <a:effectLst/>
                <a:latin typeface="Open Sans" panose="020B0606030504020204" pitchFamily="34" charset="0"/>
              </a:rPr>
              <a:t>、</a:t>
            </a:r>
            <a:r>
              <a:rPr lang="en-US" altLang="ja-JP" sz="1600" b="0" i="0" dirty="0">
                <a:solidFill>
                  <a:srgbClr val="1C1D1E"/>
                </a:solidFill>
                <a:effectLst/>
                <a:latin typeface="Open Sans" panose="020B0606030504020204" pitchFamily="34" charset="0"/>
              </a:rPr>
              <a:t>200</a:t>
            </a:r>
            <a:r>
              <a:rPr lang="en-US" altLang="ja-JP" sz="1600" i="0" dirty="0">
                <a:solidFill>
                  <a:srgbClr val="000000"/>
                </a:solidFill>
                <a:effectLst/>
                <a:latin typeface="Open Sans" panose="020B0606030504020204" pitchFamily="34" charset="0"/>
              </a:rPr>
              <a:t>7</a:t>
            </a:r>
            <a:r>
              <a:rPr lang="en-US" altLang="ja-JP" sz="1600" b="1" i="0" u="sng" dirty="0">
                <a:solidFill>
                  <a:srgbClr val="000000"/>
                </a:solidFill>
                <a:effectLst/>
                <a:latin typeface="Open Sans" panose="020B0606030504020204" pitchFamily="34" charset="0"/>
              </a:rPr>
              <a:t>)</a:t>
            </a:r>
            <a:endParaRPr lang="en-US" altLang="ja-JP" sz="1600" dirty="0">
              <a:solidFill>
                <a:schemeClr val="tx1"/>
              </a:solidFill>
              <a:effectLst/>
              <a:ea typeface="游明朝" panose="02020400000000000000" pitchFamily="18" charset="-128"/>
              <a:cs typeface="Times New Roman" panose="02020603050405020304" pitchFamily="18" charset="0"/>
            </a:endParaRPr>
          </a:p>
          <a:p>
            <a:pPr algn="ctr"/>
            <a:r>
              <a:rPr lang="ja-JP" altLang="en-US" sz="1600" dirty="0">
                <a:solidFill>
                  <a:schemeClr val="tx1"/>
                </a:solidFill>
                <a:effectLst/>
                <a:ea typeface="游明朝" panose="02020400000000000000" pitchFamily="18" charset="-128"/>
                <a:cs typeface="Times New Roman" panose="02020603050405020304" pitchFamily="18" charset="0"/>
              </a:rPr>
              <a:t>・</a:t>
            </a:r>
            <a:r>
              <a:rPr lang="ja-JP" altLang="ja-JP" sz="1600" dirty="0">
                <a:solidFill>
                  <a:schemeClr val="tx1"/>
                </a:solidFill>
                <a:effectLst/>
                <a:ea typeface="游明朝" panose="02020400000000000000" pitchFamily="18" charset="-128"/>
                <a:cs typeface="Times New Roman" panose="02020603050405020304" pitchFamily="18" charset="0"/>
              </a:rPr>
              <a:t>母親の精神的健康を強化</a:t>
            </a:r>
            <a:r>
              <a:rPr lang="en-US" altLang="ja-JP" sz="1600" dirty="0">
                <a:solidFill>
                  <a:schemeClr val="tx1"/>
                </a:solidFill>
                <a:effectLst/>
                <a:ea typeface="游明朝" panose="02020400000000000000" pitchFamily="18" charset="-128"/>
                <a:cs typeface="Times New Roman" panose="02020603050405020304" pitchFamily="18" charset="0"/>
              </a:rPr>
              <a:t>(Jhonson,2017)</a:t>
            </a:r>
          </a:p>
          <a:p>
            <a:pPr algn="ctr"/>
            <a:r>
              <a:rPr lang="ja-JP" altLang="en-US" sz="1600" dirty="0">
                <a:solidFill>
                  <a:srgbClr val="1C1D1E"/>
                </a:solidFill>
                <a:latin typeface="Open Sans" panose="020B0606030504020204" pitchFamily="34" charset="0"/>
              </a:rPr>
              <a:t>・</a:t>
            </a:r>
            <a:r>
              <a:rPr lang="ja-JP" altLang="en-US" sz="1600" b="0" i="0" dirty="0">
                <a:solidFill>
                  <a:srgbClr val="1C1D1E"/>
                </a:solidFill>
                <a:effectLst/>
                <a:latin typeface="Open Sans" panose="020B0606030504020204" pitchFamily="34" charset="0"/>
              </a:rPr>
              <a:t>父親が親の役割と</a:t>
            </a:r>
            <a:endParaRPr lang="en-US" altLang="ja-JP" sz="1600" b="0" i="0" dirty="0">
              <a:solidFill>
                <a:srgbClr val="1C1D1E"/>
              </a:solidFill>
              <a:effectLst/>
              <a:latin typeface="Open Sans" panose="020B0606030504020204" pitchFamily="34" charset="0"/>
            </a:endParaRPr>
          </a:p>
          <a:p>
            <a:pPr algn="ctr"/>
            <a:r>
              <a:rPr lang="ja-JP" altLang="en-US" sz="1600" b="0" i="0" dirty="0">
                <a:solidFill>
                  <a:srgbClr val="1C1D1E"/>
                </a:solidFill>
                <a:effectLst/>
                <a:latin typeface="Open Sans" panose="020B0606030504020204" pitchFamily="34" charset="0"/>
              </a:rPr>
              <a:t>責任と同一視できる </a:t>
            </a:r>
            <a:endParaRPr lang="en-US" altLang="ja-JP" sz="1600" b="0" i="0" dirty="0">
              <a:solidFill>
                <a:srgbClr val="1C1D1E"/>
              </a:solidFill>
              <a:effectLst/>
              <a:latin typeface="Open Sans" panose="020B0606030504020204" pitchFamily="34" charset="0"/>
            </a:endParaRPr>
          </a:p>
          <a:p>
            <a:pPr algn="ctr"/>
            <a:r>
              <a:rPr lang="en-US" altLang="ja-JP" sz="1600" b="0" i="0" dirty="0">
                <a:solidFill>
                  <a:srgbClr val="1C1D1E"/>
                </a:solidFill>
                <a:effectLst/>
                <a:latin typeface="Open Sans" panose="020B0606030504020204" pitchFamily="34" charset="0"/>
              </a:rPr>
              <a:t>(</a:t>
            </a:r>
            <a:r>
              <a:rPr lang="en-US" altLang="ja-JP" sz="1600" b="0" i="0" dirty="0" err="1">
                <a:solidFill>
                  <a:srgbClr val="1C1D1E"/>
                </a:solidFill>
                <a:effectLst/>
                <a:latin typeface="Open Sans" panose="020B0606030504020204" pitchFamily="34" charset="0"/>
              </a:rPr>
              <a:t>Blomqvist</a:t>
            </a:r>
            <a:r>
              <a:rPr lang="en-US" altLang="ja-JP" sz="1600" dirty="0" err="1">
                <a:solidFill>
                  <a:srgbClr val="1C1D1E"/>
                </a:solidFill>
                <a:latin typeface="Open Sans" panose="020B0606030504020204" pitchFamily="34" charset="0"/>
              </a:rPr>
              <a:t>,et</a:t>
            </a:r>
            <a:r>
              <a:rPr lang="en-US" altLang="ja-JP" sz="1600" dirty="0">
                <a:solidFill>
                  <a:srgbClr val="1C1D1E"/>
                </a:solidFill>
                <a:latin typeface="Open Sans" panose="020B0606030504020204" pitchFamily="34" charset="0"/>
              </a:rPr>
              <a:t> al</a:t>
            </a:r>
            <a:r>
              <a:rPr lang="en-US" altLang="ja-JP" sz="1600" b="0" i="0" dirty="0">
                <a:solidFill>
                  <a:srgbClr val="1C1D1E"/>
                </a:solidFill>
                <a:effectLst/>
                <a:latin typeface="Open Sans" panose="020B0606030504020204" pitchFamily="34" charset="0"/>
              </a:rPr>
              <a:t>, 2012)</a:t>
            </a:r>
            <a:endParaRPr kumimoji="1" lang="ja-JP" altLang="en-US" sz="1600" dirty="0">
              <a:solidFill>
                <a:schemeClr val="tx1"/>
              </a:solidFill>
            </a:endParaRPr>
          </a:p>
        </p:txBody>
      </p:sp>
    </p:spTree>
    <p:extLst>
      <p:ext uri="{BB962C8B-B14F-4D97-AF65-F5344CB8AC3E}">
        <p14:creationId xmlns:p14="http://schemas.microsoft.com/office/powerpoint/2010/main" val="525737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9182B9-21E4-457E-A78B-CBC984817E15}"/>
              </a:ext>
            </a:extLst>
          </p:cNvPr>
          <p:cNvSpPr>
            <a:spLocks noGrp="1"/>
          </p:cNvSpPr>
          <p:nvPr>
            <p:ph type="title"/>
          </p:nvPr>
        </p:nvSpPr>
        <p:spPr/>
        <p:txBody>
          <a:bodyPr>
            <a:normAutofit fontScale="90000"/>
          </a:bodyPr>
          <a:lstStyle/>
          <a:p>
            <a:r>
              <a:rPr kumimoji="1" lang="ja-JP" altLang="en-US" dirty="0">
                <a:latin typeface="ＭＳ Ｐゴシック" panose="020B0600070205080204" pitchFamily="50" charset="-128"/>
                <a:ea typeface="ＭＳ Ｐゴシック" panose="020B0600070205080204" pitchFamily="50" charset="-128"/>
              </a:rPr>
              <a:t>そのころの</a:t>
            </a:r>
            <a:r>
              <a:rPr kumimoji="1" lang="en-US" altLang="ja-JP" dirty="0">
                <a:latin typeface="ＭＳ Ｐゴシック" panose="020B0600070205080204" pitchFamily="50" charset="-128"/>
                <a:ea typeface="ＭＳ Ｐゴシック" panose="020B0600070205080204" pitchFamily="50" charset="-128"/>
              </a:rPr>
              <a:t>NICU</a:t>
            </a:r>
            <a:r>
              <a:rPr kumimoji="1" lang="ja-JP" altLang="en-US" dirty="0">
                <a:latin typeface="ＭＳ Ｐゴシック" panose="020B0600070205080204" pitchFamily="50" charset="-128"/>
                <a:ea typeface="ＭＳ Ｐゴシック" panose="020B0600070205080204" pitchFamily="50" charset="-128"/>
              </a:rPr>
              <a:t>では・・・</a:t>
            </a:r>
          </a:p>
        </p:txBody>
      </p:sp>
      <p:sp>
        <p:nvSpPr>
          <p:cNvPr id="3" name="テキスト ボックス 2">
            <a:extLst>
              <a:ext uri="{FF2B5EF4-FFF2-40B4-BE49-F238E27FC236}">
                <a16:creationId xmlns:a16="http://schemas.microsoft.com/office/drawing/2014/main" id="{6529F5C7-C79B-46AC-B287-5964D57C6A5C}"/>
              </a:ext>
            </a:extLst>
          </p:cNvPr>
          <p:cNvSpPr txBox="1"/>
          <p:nvPr/>
        </p:nvSpPr>
        <p:spPr>
          <a:xfrm>
            <a:off x="744273" y="1116150"/>
            <a:ext cx="11023742" cy="5632311"/>
          </a:xfrm>
          <a:prstGeom prst="rect">
            <a:avLst/>
          </a:prstGeom>
          <a:noFill/>
        </p:spPr>
        <p:txBody>
          <a:bodyPr wrap="square" rtlCol="0">
            <a:spAutoFit/>
          </a:bodyPr>
          <a:lstStyle/>
          <a:p>
            <a:r>
              <a:rPr kumimoji="1" lang="ja-JP" altLang="en-US" sz="2400" dirty="0">
                <a:latin typeface="ＭＳ Ｐゴシック" panose="020B0600070205080204" pitchFamily="50" charset="-128"/>
                <a:ea typeface="ＭＳ Ｐゴシック" panose="020B0600070205080204" pitchFamily="50" charset="-128"/>
              </a:rPr>
              <a:t>私が</a:t>
            </a:r>
            <a:r>
              <a:rPr kumimoji="1" lang="en-US" altLang="ja-JP" sz="2400" dirty="0">
                <a:latin typeface="ＭＳ Ｐゴシック" panose="020B0600070205080204" pitchFamily="50" charset="-128"/>
                <a:ea typeface="ＭＳ Ｐゴシック" panose="020B0600070205080204" pitchFamily="50" charset="-128"/>
              </a:rPr>
              <a:t>NICU</a:t>
            </a:r>
            <a:r>
              <a:rPr lang="ja-JP" altLang="en-US" sz="2400" dirty="0">
                <a:latin typeface="ＭＳ Ｐゴシック" panose="020B0600070205080204" pitchFamily="50" charset="-128"/>
                <a:ea typeface="ＭＳ Ｐゴシック" panose="020B0600070205080204" pitchFamily="50" charset="-128"/>
              </a:rPr>
              <a:t>での活動をし始めたころ</a:t>
            </a:r>
            <a:endParaRPr lang="en-US" altLang="ja-JP" sz="2400" dirty="0">
              <a:latin typeface="ＭＳ Ｐゴシック" panose="020B0600070205080204" pitchFamily="50" charset="-128"/>
              <a:ea typeface="ＭＳ Ｐゴシック" panose="020B0600070205080204" pitchFamily="50" charset="-128"/>
            </a:endParaRPr>
          </a:p>
          <a:p>
            <a:r>
              <a:rPr kumimoji="1" lang="ja-JP" altLang="en-US" sz="2400" dirty="0">
                <a:latin typeface="ＭＳ Ｐゴシック" panose="020B0600070205080204" pitchFamily="50" charset="-128"/>
                <a:ea typeface="ＭＳ Ｐゴシック" panose="020B0600070205080204" pitchFamily="50" charset="-128"/>
              </a:rPr>
              <a:t>　　月・木　　はカンファレンスのために面会禁止</a:t>
            </a:r>
            <a:endParaRPr kumimoji="1"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　　他の曜日　</a:t>
            </a:r>
            <a:r>
              <a:rPr lang="en-US" altLang="ja-JP" sz="2400" dirty="0">
                <a:latin typeface="ＭＳ Ｐゴシック" panose="020B0600070205080204" pitchFamily="50" charset="-128"/>
                <a:ea typeface="ＭＳ Ｐゴシック" panose="020B0600070205080204" pitchFamily="50" charset="-128"/>
              </a:rPr>
              <a:t>10</a:t>
            </a:r>
            <a:r>
              <a:rPr lang="ja-JP" altLang="en-US" sz="2400" dirty="0">
                <a:latin typeface="ＭＳ Ｐゴシック" panose="020B0600070205080204" pitchFamily="50" charset="-128"/>
                <a:ea typeface="ＭＳ Ｐゴシック" panose="020B0600070205080204" pitchFamily="50" charset="-128"/>
              </a:rPr>
              <a:t>時～</a:t>
            </a:r>
            <a:r>
              <a:rPr lang="en-US" altLang="ja-JP" sz="2400" dirty="0">
                <a:latin typeface="ＭＳ Ｐゴシック" panose="020B0600070205080204" pitchFamily="50" charset="-128"/>
                <a:ea typeface="ＭＳ Ｐゴシック" panose="020B0600070205080204" pitchFamily="50" charset="-128"/>
              </a:rPr>
              <a:t>15</a:t>
            </a:r>
            <a:r>
              <a:rPr lang="ja-JP" altLang="en-US" sz="2400" dirty="0">
                <a:latin typeface="ＭＳ Ｐゴシック" panose="020B0600070205080204" pitchFamily="50" charset="-128"/>
                <a:ea typeface="ＭＳ Ｐゴシック" panose="020B0600070205080204" pitchFamily="50" charset="-128"/>
              </a:rPr>
              <a:t>時まで</a:t>
            </a:r>
            <a:endParaRPr lang="en-US" altLang="ja-JP" sz="2400" dirty="0">
              <a:latin typeface="ＭＳ Ｐゴシック" panose="020B0600070205080204" pitchFamily="50" charset="-128"/>
              <a:ea typeface="ＭＳ Ｐゴシック" panose="020B0600070205080204" pitchFamily="50" charset="-128"/>
            </a:endParaRPr>
          </a:p>
          <a:p>
            <a:endParaRPr lang="en-US" altLang="ja-JP" sz="2400" dirty="0">
              <a:latin typeface="ＭＳ Ｐゴシック" panose="020B0600070205080204" pitchFamily="50" charset="-128"/>
              <a:ea typeface="ＭＳ Ｐゴシック" panose="020B0600070205080204" pitchFamily="50" charset="-128"/>
            </a:endParaRPr>
          </a:p>
          <a:p>
            <a:r>
              <a:rPr kumimoji="1" lang="ja-JP" altLang="en-US" sz="2400" dirty="0">
                <a:latin typeface="ＭＳ Ｐゴシック" panose="020B0600070205080204" pitchFamily="50" charset="-128"/>
                <a:ea typeface="ＭＳ Ｐゴシック" panose="020B0600070205080204" pitchFamily="50" charset="-128"/>
              </a:rPr>
              <a:t>の面会</a:t>
            </a:r>
            <a:endParaRPr kumimoji="1" lang="en-US" altLang="ja-JP" sz="2400" dirty="0">
              <a:latin typeface="ＭＳ Ｐゴシック" panose="020B0600070205080204" pitchFamily="50" charset="-128"/>
              <a:ea typeface="ＭＳ Ｐゴシック" panose="020B0600070205080204" pitchFamily="50" charset="-128"/>
            </a:endParaRPr>
          </a:p>
          <a:p>
            <a:r>
              <a:rPr kumimoji="1" lang="ja-JP" altLang="en-US" sz="2400" dirty="0">
                <a:latin typeface="ＭＳ Ｐゴシック" panose="020B0600070205080204" pitchFamily="50" charset="-128"/>
                <a:ea typeface="ＭＳ Ｐゴシック" panose="020B0600070205080204" pitchFamily="50" charset="-128"/>
              </a:rPr>
              <a:t>他の病院も多くは</a:t>
            </a:r>
            <a:r>
              <a:rPr kumimoji="1" lang="en-US" altLang="ja-JP" sz="2400" dirty="0">
                <a:latin typeface="ＭＳ Ｐゴシック" panose="020B0600070205080204" pitchFamily="50" charset="-128"/>
                <a:ea typeface="ＭＳ Ｐゴシック" panose="020B0600070205080204" pitchFamily="50" charset="-128"/>
              </a:rPr>
              <a:t>1</a:t>
            </a:r>
            <a:r>
              <a:rPr kumimoji="1" lang="ja-JP" altLang="en-US" sz="2400" dirty="0">
                <a:latin typeface="ＭＳ Ｐゴシック" panose="020B0600070205080204" pitchFamily="50" charset="-128"/>
                <a:ea typeface="ＭＳ Ｐゴシック" panose="020B0600070205080204" pitchFamily="50" charset="-128"/>
              </a:rPr>
              <a:t>日数時間の面会でした。</a:t>
            </a:r>
            <a:endParaRPr kumimoji="1" lang="en-US" altLang="ja-JP" sz="2400" dirty="0">
              <a:latin typeface="ＭＳ Ｐゴシック" panose="020B0600070205080204" pitchFamily="50" charset="-128"/>
              <a:ea typeface="ＭＳ Ｐゴシック" panose="020B0600070205080204" pitchFamily="50" charset="-128"/>
            </a:endParaRPr>
          </a:p>
          <a:p>
            <a:endParaRPr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外来でフォローアップをしていると・・・</a:t>
            </a:r>
            <a:endParaRPr lang="en-US" altLang="ja-JP" sz="2400" dirty="0">
              <a:latin typeface="ＭＳ Ｐゴシック" panose="020B0600070205080204" pitchFamily="50" charset="-128"/>
              <a:ea typeface="ＭＳ Ｐゴシック" panose="020B0600070205080204" pitchFamily="50" charset="-128"/>
            </a:endParaRPr>
          </a:p>
          <a:p>
            <a:r>
              <a:rPr kumimoji="1" lang="ja-JP" altLang="en-US" sz="2400" dirty="0">
                <a:latin typeface="ＭＳ Ｐゴシック" panose="020B0600070205080204" pitchFamily="50" charset="-128"/>
                <a:ea typeface="ＭＳ Ｐゴシック" panose="020B0600070205080204" pitchFamily="50" charset="-128"/>
              </a:rPr>
              <a:t>　　多くの母親は 　   　　自分の子だと実感がないと語り</a:t>
            </a:r>
            <a:endParaRPr kumimoji="1"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　　　　　  子どもたちは　母親を求めず糸の切れた凧のようでした</a:t>
            </a:r>
            <a:endParaRPr lang="en-US" altLang="ja-JP" sz="2400" dirty="0">
              <a:latin typeface="ＭＳ Ｐゴシック" panose="020B0600070205080204" pitchFamily="50" charset="-128"/>
              <a:ea typeface="ＭＳ Ｐゴシック" panose="020B0600070205080204" pitchFamily="50" charset="-128"/>
            </a:endParaRPr>
          </a:p>
          <a:p>
            <a:endParaRPr kumimoji="1"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　　大きくなっても</a:t>
            </a:r>
            <a:endParaRPr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　　　　　母は出産～</a:t>
            </a:r>
            <a:r>
              <a:rPr lang="en-US" altLang="ja-JP" sz="2400" dirty="0">
                <a:latin typeface="ＭＳ Ｐゴシック" panose="020B0600070205080204" pitchFamily="50" charset="-128"/>
                <a:ea typeface="ＭＳ Ｐゴシック" panose="020B0600070205080204" pitchFamily="50" charset="-128"/>
              </a:rPr>
              <a:t>NICU</a:t>
            </a:r>
            <a:r>
              <a:rPr lang="ja-JP" altLang="en-US" sz="2400" dirty="0">
                <a:latin typeface="ＭＳ Ｐゴシック" panose="020B0600070205080204" pitchFamily="50" charset="-128"/>
                <a:ea typeface="ＭＳ Ｐゴシック" panose="020B0600070205080204" pitchFamily="50" charset="-128"/>
              </a:rPr>
              <a:t>入院時のことを今のことのように涙して語り</a:t>
            </a:r>
            <a:endParaRPr lang="en-US" altLang="ja-JP" sz="2400" dirty="0">
              <a:latin typeface="ＭＳ Ｐゴシック" panose="020B0600070205080204" pitchFamily="50" charset="-128"/>
              <a:ea typeface="ＭＳ Ｐゴシック" panose="020B0600070205080204" pitchFamily="50" charset="-128"/>
            </a:endParaRPr>
          </a:p>
          <a:p>
            <a:r>
              <a:rPr kumimoji="1" lang="ja-JP" altLang="en-US" sz="2400" dirty="0">
                <a:latin typeface="ＭＳ Ｐゴシック" panose="020B0600070205080204" pitchFamily="50" charset="-128"/>
                <a:ea typeface="ＭＳ Ｐゴシック" panose="020B0600070205080204" pitchFamily="50" charset="-128"/>
              </a:rPr>
              <a:t>　　　　　子どもたちは　自分というイメージや自他の境界があいまいな印象でした</a:t>
            </a:r>
            <a:endParaRPr kumimoji="1" lang="en-US" altLang="ja-JP" sz="2400" dirty="0">
              <a:latin typeface="ＭＳ Ｐゴシック" panose="020B0600070205080204" pitchFamily="50" charset="-128"/>
              <a:ea typeface="ＭＳ Ｐゴシック" panose="020B0600070205080204" pitchFamily="50" charset="-128"/>
            </a:endParaRPr>
          </a:p>
          <a:p>
            <a:endParaRPr lang="en-US" altLang="ja-JP" sz="2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55726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2F54068-E4A7-466A-9252-0DE33821A95B}"/>
              </a:ext>
            </a:extLst>
          </p:cNvPr>
          <p:cNvSpPr txBox="1"/>
          <p:nvPr/>
        </p:nvSpPr>
        <p:spPr>
          <a:xfrm>
            <a:off x="163772" y="251653"/>
            <a:ext cx="8969122" cy="4893647"/>
          </a:xfrm>
          <a:prstGeom prst="rect">
            <a:avLst/>
          </a:prstGeom>
          <a:noFill/>
        </p:spPr>
        <p:txBody>
          <a:bodyPr wrap="none" rtlCol="0">
            <a:spAutoFit/>
          </a:bodyPr>
          <a:lstStyle/>
          <a:p>
            <a:r>
              <a:rPr kumimoji="1" lang="en-US" altLang="ja-JP" sz="2400" dirty="0">
                <a:latin typeface="ＭＳ Ｐゴシック" panose="020B0600070205080204" pitchFamily="50" charset="-128"/>
                <a:ea typeface="ＭＳ Ｐゴシック" panose="020B0600070205080204" pitchFamily="50" charset="-128"/>
              </a:rPr>
              <a:t>1998</a:t>
            </a:r>
            <a:r>
              <a:rPr kumimoji="1" lang="ja-JP" altLang="en-US" sz="2400" dirty="0">
                <a:latin typeface="ＭＳ Ｐゴシック" panose="020B0600070205080204" pitchFamily="50" charset="-128"/>
                <a:ea typeface="ＭＳ Ｐゴシック" panose="020B0600070205080204" pitchFamily="50" charset="-128"/>
              </a:rPr>
              <a:t>年にカンガルーケア</a:t>
            </a:r>
            <a:r>
              <a:rPr lang="ja-JP" altLang="en-US" sz="2400" dirty="0">
                <a:latin typeface="ＭＳ Ｐゴシック" panose="020B0600070205080204" pitchFamily="50" charset="-128"/>
                <a:ea typeface="ＭＳ Ｐゴシック" panose="020B0600070205080204" pitchFamily="50" charset="-128"/>
              </a:rPr>
              <a:t>導入。</a:t>
            </a:r>
            <a:r>
              <a:rPr kumimoji="1" lang="en-US" altLang="ja-JP" sz="2400" dirty="0">
                <a:latin typeface="ＭＳ Ｐゴシック" panose="020B0600070205080204" pitchFamily="50" charset="-128"/>
                <a:ea typeface="ＭＳ Ｐゴシック" panose="020B0600070205080204" pitchFamily="50" charset="-128"/>
              </a:rPr>
              <a:t>24</a:t>
            </a:r>
            <a:r>
              <a:rPr kumimoji="1" lang="ja-JP" altLang="en-US" sz="2400" dirty="0">
                <a:latin typeface="ＭＳ Ｐゴシック" panose="020B0600070205080204" pitchFamily="50" charset="-128"/>
                <a:ea typeface="ＭＳ Ｐゴシック" panose="020B0600070205080204" pitchFamily="50" charset="-128"/>
              </a:rPr>
              <a:t>時間面会が次の課題に。</a:t>
            </a:r>
            <a:endParaRPr kumimoji="1" lang="en-US" altLang="ja-JP" sz="2400" dirty="0">
              <a:latin typeface="ＭＳ Ｐゴシック" panose="020B0600070205080204" pitchFamily="50" charset="-128"/>
              <a:ea typeface="ＭＳ Ｐゴシック" panose="020B0600070205080204" pitchFamily="50" charset="-128"/>
            </a:endParaRPr>
          </a:p>
          <a:p>
            <a:endParaRPr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　　 親が泣いたら抱っこをし、母乳（ミルク）をあげ、</a:t>
            </a:r>
            <a:endParaRPr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　　 </a:t>
            </a:r>
            <a:r>
              <a:rPr kumimoji="1" lang="ja-JP" altLang="en-US" sz="2400" dirty="0">
                <a:latin typeface="ＭＳ Ｐゴシック" panose="020B0600070205080204" pitchFamily="50" charset="-128"/>
                <a:ea typeface="ＭＳ Ｐゴシック" panose="020B0600070205080204" pitchFamily="50" charset="-128"/>
              </a:rPr>
              <a:t>自然と赤ちゃんの関わりを身に着け、退院指導も楽に・・・</a:t>
            </a:r>
            <a:endParaRPr kumimoji="1"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　　 父親が夜に面会にくるようになり、</a:t>
            </a:r>
            <a:endParaRPr lang="en-US" altLang="ja-JP" sz="2400" dirty="0">
              <a:latin typeface="ＭＳ Ｐゴシック" panose="020B0600070205080204" pitchFamily="50" charset="-128"/>
              <a:ea typeface="ＭＳ Ｐゴシック" panose="020B0600070205080204" pitchFamily="50" charset="-128"/>
            </a:endParaRPr>
          </a:p>
          <a:p>
            <a:r>
              <a:rPr lang="ja-JP" altLang="en-US" sz="2400" dirty="0">
                <a:latin typeface="ＭＳ Ｐゴシック" panose="020B0600070205080204" pitchFamily="50" charset="-128"/>
                <a:ea typeface="ＭＳ Ｐゴシック" panose="020B0600070205080204" pitchFamily="50" charset="-128"/>
              </a:rPr>
              <a:t>　　　　　　家族とゆったり話せる時間が確保</a:t>
            </a:r>
            <a:endParaRPr lang="en-US" altLang="ja-JP" sz="2400" dirty="0">
              <a:latin typeface="ＭＳ Ｐゴシック" panose="020B0600070205080204" pitchFamily="50" charset="-128"/>
              <a:ea typeface="ＭＳ Ｐゴシック" panose="020B0600070205080204" pitchFamily="50" charset="-128"/>
            </a:endParaRPr>
          </a:p>
          <a:p>
            <a:endParaRPr kumimoji="1"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  NICU</a:t>
            </a:r>
            <a:r>
              <a:rPr lang="ja-JP" altLang="en-US" sz="2400" dirty="0">
                <a:latin typeface="ＭＳ Ｐゴシック" panose="020B0600070205080204" pitchFamily="50" charset="-128"/>
                <a:ea typeface="ＭＳ Ｐゴシック" panose="020B0600070205080204" pitchFamily="50" charset="-128"/>
              </a:rPr>
              <a:t>の雰囲気自体が大きく変化</a:t>
            </a:r>
            <a:endParaRPr lang="en-US" altLang="ja-JP" sz="2400" dirty="0">
              <a:latin typeface="ＭＳ Ｐゴシック" panose="020B0600070205080204" pitchFamily="50" charset="-128"/>
              <a:ea typeface="ＭＳ Ｐゴシック" panose="020B0600070205080204" pitchFamily="50" charset="-128"/>
            </a:endParaRPr>
          </a:p>
          <a:p>
            <a:endParaRPr lang="en-US" altLang="ja-JP" sz="2400" dirty="0">
              <a:latin typeface="ＭＳ Ｐゴシック" panose="020B0600070205080204" pitchFamily="50" charset="-128"/>
              <a:ea typeface="ＭＳ Ｐゴシック" panose="020B0600070205080204" pitchFamily="50" charset="-128"/>
            </a:endParaRPr>
          </a:p>
          <a:p>
            <a:r>
              <a:rPr kumimoji="1" lang="ja-JP" altLang="en-US" sz="2400" dirty="0">
                <a:latin typeface="ＭＳ Ｐゴシック" panose="020B0600070205080204" pitchFamily="50" charset="-128"/>
                <a:ea typeface="ＭＳ Ｐゴシック" panose="020B0600070205080204" pitchFamily="50" charset="-128"/>
              </a:rPr>
              <a:t>　　　添い寝をする親</a:t>
            </a:r>
            <a:endParaRPr kumimoji="1"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      </a:t>
            </a:r>
            <a:r>
              <a:rPr kumimoji="1" lang="ja-JP" altLang="en-US" sz="2400" dirty="0">
                <a:latin typeface="ＭＳ Ｐゴシック" panose="020B0600070205080204" pitchFamily="50" charset="-128"/>
                <a:ea typeface="ＭＳ Ｐゴシック" panose="020B0600070205080204" pitchFamily="50" charset="-128"/>
              </a:rPr>
              <a:t>抱っこしながら鼻歌を歌う親</a:t>
            </a:r>
            <a:endParaRPr kumimoji="1" lang="en-US" altLang="ja-JP" sz="2400" dirty="0">
              <a:latin typeface="ＭＳ Ｐゴシック" panose="020B0600070205080204" pitchFamily="50" charset="-128"/>
              <a:ea typeface="ＭＳ Ｐゴシック" panose="020B0600070205080204" pitchFamily="50" charset="-128"/>
            </a:endParaRPr>
          </a:p>
          <a:p>
            <a:endParaRPr lang="en-US" altLang="ja-JP" sz="2400" dirty="0">
              <a:latin typeface="ＭＳ Ｐゴシック" panose="020B0600070205080204" pitchFamily="50" charset="-128"/>
              <a:ea typeface="ＭＳ Ｐゴシック" panose="020B0600070205080204" pitchFamily="50" charset="-128"/>
            </a:endParaRPr>
          </a:p>
          <a:p>
            <a:r>
              <a:rPr kumimoji="1" lang="en-US" altLang="ja-JP" sz="2400" dirty="0">
                <a:latin typeface="ＭＳ Ｐゴシック" panose="020B0600070205080204" pitchFamily="50" charset="-128"/>
                <a:ea typeface="ＭＳ Ｐゴシック" panose="020B0600070205080204" pitchFamily="50" charset="-128"/>
              </a:rPr>
              <a:t>  </a:t>
            </a:r>
            <a:r>
              <a:rPr kumimoji="1" lang="ja-JP" altLang="en-US" sz="2400" dirty="0">
                <a:latin typeface="ＭＳ Ｐゴシック" panose="020B0600070205080204" pitchFamily="50" charset="-128"/>
                <a:ea typeface="ＭＳ Ｐゴシック" panose="020B0600070205080204" pitchFamily="50" charset="-128"/>
              </a:rPr>
              <a:t>そこには当たり前の親と子の姿が</a:t>
            </a:r>
            <a:r>
              <a:rPr lang="ja-JP" altLang="en-US" sz="2400" dirty="0">
                <a:latin typeface="ＭＳ Ｐゴシック" panose="020B0600070205080204" pitchFamily="50" charset="-128"/>
                <a:ea typeface="ＭＳ Ｐゴシック" panose="020B0600070205080204" pitchFamily="50" charset="-128"/>
              </a:rPr>
              <a:t>みられるようになっていきました。</a:t>
            </a:r>
            <a:endParaRPr lang="en-US" altLang="ja-JP" sz="2400" dirty="0">
              <a:latin typeface="ＭＳ Ｐゴシック" panose="020B0600070205080204" pitchFamily="50" charset="-128"/>
              <a:ea typeface="ＭＳ Ｐゴシック" panose="020B0600070205080204" pitchFamily="50" charset="-128"/>
            </a:endParaRPr>
          </a:p>
        </p:txBody>
      </p:sp>
      <p:sp>
        <p:nvSpPr>
          <p:cNvPr id="6" name="四角形: 角を丸くする 5">
            <a:extLst>
              <a:ext uri="{FF2B5EF4-FFF2-40B4-BE49-F238E27FC236}">
                <a16:creationId xmlns:a16="http://schemas.microsoft.com/office/drawing/2014/main" id="{27CAFCEC-FCE3-4183-BBA9-5036052EAFE4}"/>
              </a:ext>
            </a:extLst>
          </p:cNvPr>
          <p:cNvSpPr/>
          <p:nvPr/>
        </p:nvSpPr>
        <p:spPr>
          <a:xfrm>
            <a:off x="495388" y="5216281"/>
            <a:ext cx="8191500" cy="13014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25A15418-E418-466A-92C1-E685F85E2CF1}"/>
              </a:ext>
            </a:extLst>
          </p:cNvPr>
          <p:cNvSpPr txBox="1"/>
          <p:nvPr/>
        </p:nvSpPr>
        <p:spPr>
          <a:xfrm>
            <a:off x="514173" y="5323675"/>
            <a:ext cx="8928100" cy="1200329"/>
          </a:xfrm>
          <a:prstGeom prst="rect">
            <a:avLst/>
          </a:prstGeom>
          <a:noFill/>
        </p:spPr>
        <p:txBody>
          <a:bodyPr wrap="square" rtlCol="0">
            <a:spAutoFit/>
          </a:bodyPr>
          <a:lstStyle/>
          <a:p>
            <a:r>
              <a:rPr lang="ja-JP" altLang="en-US" sz="2400" dirty="0">
                <a:solidFill>
                  <a:schemeClr val="bg1"/>
                </a:solidFill>
              </a:rPr>
              <a:t>退院前には、親が我が子の一番の専門家として育ち</a:t>
            </a:r>
            <a:endParaRPr lang="en-US" altLang="ja-JP" sz="2400" dirty="0">
              <a:solidFill>
                <a:schemeClr val="bg1"/>
              </a:solidFill>
            </a:endParaRPr>
          </a:p>
          <a:p>
            <a:r>
              <a:rPr kumimoji="1" lang="ja-JP" altLang="en-US" sz="2400" dirty="0">
                <a:solidFill>
                  <a:schemeClr val="bg1"/>
                </a:solidFill>
              </a:rPr>
              <a:t>退院後も自信をもってかかわる親の姿</a:t>
            </a:r>
            <a:endParaRPr kumimoji="1" lang="en-US" altLang="ja-JP" sz="2400" dirty="0">
              <a:solidFill>
                <a:schemeClr val="bg1"/>
              </a:solidFill>
            </a:endParaRPr>
          </a:p>
          <a:p>
            <a:r>
              <a:rPr lang="ja-JP" altLang="en-US" sz="2400" dirty="0">
                <a:solidFill>
                  <a:schemeClr val="bg1"/>
                </a:solidFill>
              </a:rPr>
              <a:t>子どもも、落ち着きないものの、母親の元に戻ってくる</a:t>
            </a:r>
            <a:endParaRPr kumimoji="1" lang="ja-JP" altLang="en-US" sz="2400" dirty="0">
              <a:solidFill>
                <a:schemeClr val="bg1"/>
              </a:solidFill>
            </a:endParaRPr>
          </a:p>
        </p:txBody>
      </p:sp>
    </p:spTree>
    <p:extLst>
      <p:ext uri="{BB962C8B-B14F-4D97-AF65-F5344CB8AC3E}">
        <p14:creationId xmlns:p14="http://schemas.microsoft.com/office/powerpoint/2010/main" val="2423750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37A0D65-58FC-41F2-6AF1-8B601034ED50}"/>
              </a:ext>
            </a:extLst>
          </p:cNvPr>
          <p:cNvSpPr txBox="1"/>
          <p:nvPr/>
        </p:nvSpPr>
        <p:spPr>
          <a:xfrm>
            <a:off x="356791" y="113845"/>
            <a:ext cx="11596664" cy="6099747"/>
          </a:xfrm>
          <a:prstGeom prst="rect">
            <a:avLst/>
          </a:prstGeom>
          <a:noFill/>
        </p:spPr>
        <p:txBody>
          <a:bodyPr wrap="square">
            <a:spAutoFit/>
          </a:bodyPr>
          <a:lstStyle/>
          <a:p>
            <a:pPr>
              <a:lnSpc>
                <a:spcPct val="150000"/>
              </a:lnSpc>
            </a:pPr>
            <a:r>
              <a:rPr lang="en-US" altLang="ja-JP" sz="2400" dirty="0">
                <a:latin typeface="ＭＳ Ｐゴシック" panose="020B0600070205080204" pitchFamily="50" charset="-128"/>
                <a:ea typeface="ＭＳ Ｐゴシック" panose="020B0600070205080204" pitchFamily="50" charset="-128"/>
              </a:rPr>
              <a:t> 2000</a:t>
            </a:r>
            <a:r>
              <a:rPr lang="ja-JP" altLang="en-US" sz="2400" dirty="0">
                <a:latin typeface="ＭＳ Ｐゴシック" panose="020B0600070205080204" pitchFamily="50" charset="-128"/>
                <a:ea typeface="ＭＳ Ｐゴシック" panose="020B0600070205080204" pitchFamily="50" charset="-128"/>
              </a:rPr>
              <a:t>年代　　子どもの発達と親子関係の支援が治療の柱の一つ</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 </a:t>
            </a:r>
            <a:r>
              <a:rPr lang="en-US" altLang="ja-JP" sz="2400" dirty="0">
                <a:latin typeface="ＭＳ Ｐゴシック" panose="020B0600070205080204" pitchFamily="50" charset="-128"/>
                <a:ea typeface="ＭＳ Ｐゴシック" panose="020B0600070205080204" pitchFamily="50" charset="-128"/>
              </a:rPr>
              <a:t>Family Patient Centered Care</a:t>
            </a:r>
            <a:r>
              <a:rPr lang="ja-JP" altLang="en-US" sz="2400" dirty="0">
                <a:latin typeface="ＭＳ Ｐゴシック" panose="020B0600070205080204" pitchFamily="50" charset="-128"/>
                <a:ea typeface="ＭＳ Ｐゴシック" panose="020B0600070205080204" pitchFamily="50" charset="-128"/>
              </a:rPr>
              <a:t>が主流に　　</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kumimoji="1" lang="ja-JP" altLang="en-US" sz="2400" dirty="0">
                <a:latin typeface="ＭＳ Ｐゴシック" panose="020B0600070205080204" pitchFamily="50" charset="-128"/>
                <a:ea typeface="ＭＳ Ｐゴシック" panose="020B0600070205080204" pitchFamily="50" charset="-128"/>
              </a:rPr>
              <a:t>　　　　　　       　 ➡　全国で</a:t>
            </a:r>
            <a:r>
              <a:rPr kumimoji="1" lang="en-US" altLang="ja-JP" sz="2400" dirty="0">
                <a:latin typeface="ＭＳ Ｐゴシック" panose="020B0600070205080204" pitchFamily="50" charset="-128"/>
                <a:ea typeface="ＭＳ Ｐゴシック" panose="020B0600070205080204" pitchFamily="50" charset="-128"/>
              </a:rPr>
              <a:t>24</a:t>
            </a:r>
            <a:r>
              <a:rPr kumimoji="1" lang="ja-JP" altLang="en-US" sz="2400" dirty="0">
                <a:latin typeface="ＭＳ Ｐゴシック" panose="020B0600070205080204" pitchFamily="50" charset="-128"/>
                <a:ea typeface="ＭＳ Ｐゴシック" panose="020B0600070205080204" pitchFamily="50" charset="-128"/>
              </a:rPr>
              <a:t>時間面会が拡大</a:t>
            </a:r>
            <a:endParaRPr kumimoji="1"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　　　　　　　　　　　　　　</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kumimoji="1" lang="en-US" altLang="ja-JP" sz="2400" dirty="0">
                <a:latin typeface="ＭＳ Ｐゴシック" panose="020B0600070205080204" pitchFamily="50" charset="-128"/>
                <a:ea typeface="ＭＳ Ｐゴシック" panose="020B0600070205080204" pitchFamily="50" charset="-128"/>
              </a:rPr>
              <a:t>2008</a:t>
            </a:r>
            <a:r>
              <a:rPr kumimoji="1" lang="ja-JP" altLang="en-US" sz="2400" dirty="0">
                <a:latin typeface="ＭＳ Ｐゴシック" panose="020B0600070205080204" pitchFamily="50" charset="-128"/>
                <a:ea typeface="ＭＳ Ｐゴシック" panose="020B0600070205080204" pitchFamily="50" charset="-128"/>
              </a:rPr>
              <a:t>年　　　　日本</a:t>
            </a:r>
            <a:r>
              <a:rPr lang="ja-JP" altLang="en-US" sz="2400" dirty="0">
                <a:latin typeface="ＭＳ Ｐゴシック" panose="020B0600070205080204" pitchFamily="50" charset="-128"/>
                <a:ea typeface="ＭＳ Ｐゴシック" panose="020B0600070205080204" pitchFamily="50" charset="-128"/>
              </a:rPr>
              <a:t>未熟児新生児</a:t>
            </a:r>
            <a:r>
              <a:rPr kumimoji="1" lang="ja-JP" altLang="en-US" sz="2400" dirty="0">
                <a:latin typeface="ＭＳ Ｐゴシック" panose="020B0600070205080204" pitchFamily="50" charset="-128"/>
                <a:ea typeface="ＭＳ Ｐゴシック" panose="020B0600070205080204" pitchFamily="50" charset="-128"/>
              </a:rPr>
              <a:t>学会で家族面会の提言（鈴木ら，２００８）</a:t>
            </a:r>
            <a:endParaRPr kumimoji="1"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kumimoji="1" lang="ja-JP" altLang="en-US" sz="2400" dirty="0">
                <a:latin typeface="ＭＳ Ｐゴシック" panose="020B0600070205080204" pitchFamily="50" charset="-128"/>
                <a:ea typeface="ＭＳ Ｐゴシック" panose="020B0600070205080204" pitchFamily="50" charset="-128"/>
              </a:rPr>
              <a:t>　　　　　　　　　　　①いつでも会える　②誰でも会える　③家族が主役</a:t>
            </a:r>
            <a:endParaRPr kumimoji="1" lang="en-US" altLang="ja-JP" sz="2400" dirty="0">
              <a:latin typeface="ＭＳ Ｐゴシック" panose="020B0600070205080204" pitchFamily="50" charset="-128"/>
              <a:ea typeface="ＭＳ Ｐゴシック" panose="020B0600070205080204" pitchFamily="50" charset="-128"/>
            </a:endParaRPr>
          </a:p>
          <a:p>
            <a:pPr>
              <a:lnSpc>
                <a:spcPct val="150000"/>
              </a:lnSpc>
            </a:pPr>
            <a:endParaRPr kumimoji="1"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en-US" altLang="ja-JP" sz="2400" dirty="0">
                <a:latin typeface="ＭＳ Ｐゴシック" panose="020B0600070205080204" pitchFamily="50" charset="-128"/>
                <a:ea typeface="ＭＳ Ｐゴシック" panose="020B0600070205080204" pitchFamily="50" charset="-128"/>
              </a:rPr>
              <a:t> 2012</a:t>
            </a:r>
            <a:r>
              <a:rPr lang="ja-JP" altLang="en-US" sz="2400" dirty="0">
                <a:latin typeface="ＭＳ Ｐゴシック" panose="020B0600070205080204" pitchFamily="50" charset="-128"/>
                <a:ea typeface="ＭＳ Ｐゴシック" panose="020B0600070205080204" pitchFamily="50" charset="-128"/>
              </a:rPr>
              <a:t>年　      両親の面会について</a:t>
            </a:r>
            <a:r>
              <a:rPr lang="en-US" altLang="ja-JP" sz="2400" dirty="0">
                <a:latin typeface="ＭＳ Ｐゴシック" panose="020B0600070205080204" pitchFamily="50" charset="-128"/>
                <a:ea typeface="ＭＳ Ｐゴシック" panose="020B0600070205080204" pitchFamily="50" charset="-128"/>
              </a:rPr>
              <a:t>90.2</a:t>
            </a:r>
            <a:r>
              <a:rPr lang="ja-JP" altLang="en-US" sz="2400" dirty="0">
                <a:latin typeface="ＭＳ Ｐゴシック" panose="020B0600070205080204" pitchFamily="50" charset="-128"/>
                <a:ea typeface="ＭＳ Ｐゴシック" panose="020B0600070205080204" pitchFamily="50" charset="-128"/>
              </a:rPr>
              <a:t>％が制限をしていないと回答</a:t>
            </a:r>
            <a:r>
              <a:rPr lang="en-US" altLang="ja-JP" sz="2400" dirty="0">
                <a:latin typeface="ＭＳ Ｐゴシック" panose="020B0600070205080204" pitchFamily="50" charset="-128"/>
                <a:ea typeface="ＭＳ Ｐゴシック" panose="020B0600070205080204" pitchFamily="50" charset="-128"/>
              </a:rPr>
              <a:t>(</a:t>
            </a:r>
            <a:r>
              <a:rPr lang="ja-JP" altLang="en-US" sz="2400" dirty="0">
                <a:latin typeface="ＭＳ Ｐゴシック" panose="020B0600070205080204" pitchFamily="50" charset="-128"/>
                <a:ea typeface="ＭＳ Ｐゴシック" panose="020B0600070205080204" pitchFamily="50" charset="-128"/>
              </a:rPr>
              <a:t>鏑木ら</a:t>
            </a:r>
            <a:r>
              <a:rPr lang="en-US" altLang="ja-JP" sz="2400" dirty="0">
                <a:latin typeface="ＭＳ Ｐゴシック" panose="020B0600070205080204" pitchFamily="50" charset="-128"/>
                <a:ea typeface="ＭＳ Ｐゴシック" panose="020B0600070205080204" pitchFamily="50" charset="-128"/>
              </a:rPr>
              <a:t>,2013)</a:t>
            </a:r>
          </a:p>
          <a:p>
            <a:pPr>
              <a:lnSpc>
                <a:spcPct val="150000"/>
              </a:lnSpc>
            </a:pPr>
            <a:r>
              <a:rPr kumimoji="1" lang="ja-JP" altLang="en-US" sz="2400" dirty="0">
                <a:latin typeface="ＭＳ Ｐゴシック" panose="020B0600070205080204" pitchFamily="50" charset="-128"/>
                <a:ea typeface="ＭＳ Ｐゴシック" panose="020B0600070205080204" pitchFamily="50" charset="-128"/>
              </a:rPr>
              <a:t>　　　　　　 　　 祖父母面会やきょうだい面会に課題がシフト（佐藤ら，</a:t>
            </a:r>
            <a:r>
              <a:rPr kumimoji="1" lang="en-US" altLang="ja-JP" sz="2400" dirty="0">
                <a:latin typeface="ＭＳ Ｐゴシック" panose="020B0600070205080204" pitchFamily="50" charset="-128"/>
                <a:ea typeface="ＭＳ Ｐゴシック" panose="020B0600070205080204" pitchFamily="50" charset="-128"/>
              </a:rPr>
              <a:t>2017</a:t>
            </a:r>
            <a:r>
              <a:rPr kumimoji="1" lang="ja-JP" altLang="en-US" sz="2400" dirty="0">
                <a:latin typeface="ＭＳ Ｐゴシック" panose="020B0600070205080204" pitchFamily="50" charset="-128"/>
                <a:ea typeface="ＭＳ Ｐゴシック" panose="020B0600070205080204" pitchFamily="50" charset="-128"/>
              </a:rPr>
              <a:t>，福岡ら，</a:t>
            </a:r>
            <a:r>
              <a:rPr kumimoji="1" lang="en-US" altLang="ja-JP" sz="2400" dirty="0">
                <a:latin typeface="ＭＳ Ｐゴシック" panose="020B0600070205080204" pitchFamily="50" charset="-128"/>
                <a:ea typeface="ＭＳ Ｐゴシック" panose="020B0600070205080204" pitchFamily="50" charset="-128"/>
              </a:rPr>
              <a:t>2019</a:t>
            </a:r>
            <a:r>
              <a:rPr kumimoji="1" lang="ja-JP" altLang="en-US" sz="2400" dirty="0">
                <a:latin typeface="ＭＳ Ｐゴシック" panose="020B0600070205080204" pitchFamily="50" charset="-128"/>
                <a:ea typeface="ＭＳ Ｐゴシック" panose="020B0600070205080204" pitchFamily="50" charset="-128"/>
              </a:rPr>
              <a:t>）</a:t>
            </a:r>
            <a:endParaRPr kumimoji="1" lang="en-US" altLang="ja-JP" sz="2400" dirty="0">
              <a:latin typeface="ＭＳ Ｐゴシック" panose="020B0600070205080204" pitchFamily="50" charset="-128"/>
              <a:ea typeface="ＭＳ Ｐゴシック" panose="020B0600070205080204" pitchFamily="50" charset="-128"/>
            </a:endParaRPr>
          </a:p>
          <a:p>
            <a:pPr>
              <a:lnSpc>
                <a:spcPct val="150000"/>
              </a:lnSpc>
            </a:pP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endParaRPr lang="en-US" altLang="ja-JP" sz="2400" dirty="0">
              <a:latin typeface="ＭＳ Ｐゴシック" panose="020B0600070205080204" pitchFamily="50" charset="-128"/>
              <a:ea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78B31420-8DBE-2327-9CF9-E61FE155A5CB}"/>
              </a:ext>
            </a:extLst>
          </p:cNvPr>
          <p:cNvSpPr txBox="1"/>
          <p:nvPr/>
        </p:nvSpPr>
        <p:spPr>
          <a:xfrm>
            <a:off x="1968766" y="5296762"/>
            <a:ext cx="9038052" cy="1113766"/>
          </a:xfrm>
          <a:prstGeom prst="rect">
            <a:avLst/>
          </a:prstGeom>
        </p:spPr>
        <p:style>
          <a:lnRef idx="2">
            <a:schemeClr val="accent1"/>
          </a:lnRef>
          <a:fillRef idx="1">
            <a:schemeClr val="lt1"/>
          </a:fillRef>
          <a:effectRef idx="0">
            <a:schemeClr val="accent1"/>
          </a:effectRef>
          <a:fontRef idx="minor">
            <a:schemeClr val="dk1"/>
          </a:fontRef>
        </p:style>
        <p:txBody>
          <a:bodyPr wrap="none" rtlCol="0">
            <a:spAutoFit/>
          </a:bodyPr>
          <a:lstStyle/>
          <a:p>
            <a:pPr>
              <a:lnSpc>
                <a:spcPct val="150000"/>
              </a:lnSpc>
            </a:pPr>
            <a:r>
              <a:rPr lang="ja-JP" altLang="en-US" sz="2400" dirty="0">
                <a:latin typeface="ＭＳ Ｐゴシック" panose="020B0600070205080204" pitchFamily="50" charset="-128"/>
                <a:ea typeface="ＭＳ Ｐゴシック" panose="020B0600070205080204" pitchFamily="50" charset="-128"/>
              </a:rPr>
              <a:t>　多くの研究や提言の積み重ねにより</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　全国の</a:t>
            </a:r>
            <a:r>
              <a:rPr lang="en-US" altLang="ja-JP" sz="2400" dirty="0">
                <a:latin typeface="ＭＳ Ｐゴシック" panose="020B0600070205080204" pitchFamily="50" charset="-128"/>
                <a:ea typeface="ＭＳ Ｐゴシック" panose="020B0600070205080204" pitchFamily="50" charset="-128"/>
              </a:rPr>
              <a:t>NICU</a:t>
            </a:r>
            <a:r>
              <a:rPr lang="ja-JP" altLang="en-US" sz="2400" dirty="0">
                <a:latin typeface="ＭＳ Ｐゴシック" panose="020B0600070205080204" pitchFamily="50" charset="-128"/>
                <a:ea typeface="ＭＳ Ｐゴシック" panose="020B0600070205080204" pitchFamily="50" charset="-128"/>
              </a:rPr>
              <a:t>で赤ちゃんと家族のための面会の制度が築かれてきた</a:t>
            </a:r>
            <a:endParaRPr kumimoji="1" lang="ja-JP" altLang="en-US" sz="24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72755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AA796AB8-0D9B-C3DD-E984-8B1CB8A20D7B}"/>
              </a:ext>
            </a:extLst>
          </p:cNvPr>
          <p:cNvSpPr txBox="1"/>
          <p:nvPr/>
        </p:nvSpPr>
        <p:spPr>
          <a:xfrm>
            <a:off x="957944" y="407159"/>
            <a:ext cx="10776856" cy="6099747"/>
          </a:xfrm>
          <a:prstGeom prst="rect">
            <a:avLst/>
          </a:prstGeom>
          <a:noFill/>
        </p:spPr>
        <p:txBody>
          <a:bodyPr wrap="square">
            <a:spAutoFit/>
          </a:bodyPr>
          <a:lstStyle/>
          <a:p>
            <a:pPr>
              <a:lnSpc>
                <a:spcPct val="150000"/>
              </a:lnSpc>
            </a:pP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kumimoji="1" lang="en-US" altLang="ja-JP" sz="2400" dirty="0">
                <a:latin typeface="ＭＳ Ｐゴシック" panose="020B0600070205080204" pitchFamily="50" charset="-128"/>
                <a:ea typeface="ＭＳ Ｐゴシック" panose="020B0600070205080204" pitchFamily="50" charset="-128"/>
              </a:rPr>
              <a:t>2020</a:t>
            </a:r>
            <a:r>
              <a:rPr kumimoji="1" lang="ja-JP" altLang="en-US" sz="2400" dirty="0">
                <a:latin typeface="ＭＳ Ｐゴシック" panose="020B0600070205080204" pitchFamily="50" charset="-128"/>
                <a:ea typeface="ＭＳ Ｐゴシック" panose="020B0600070205080204" pitchFamily="50" charset="-128"/>
              </a:rPr>
              <a:t>年　　　 </a:t>
            </a:r>
            <a:r>
              <a:rPr kumimoji="1" lang="en-US" altLang="ja-JP" sz="2400" dirty="0">
                <a:latin typeface="ＭＳ Ｐゴシック" panose="020B0600070205080204" pitchFamily="50" charset="-128"/>
                <a:ea typeface="ＭＳ Ｐゴシック" panose="020B0600070205080204" pitchFamily="50" charset="-128"/>
              </a:rPr>
              <a:t>COVID-19</a:t>
            </a:r>
            <a:r>
              <a:rPr kumimoji="1" lang="ja-JP" altLang="en-US" sz="2400" dirty="0">
                <a:latin typeface="ＭＳ Ｐゴシック" panose="020B0600070205080204" pitchFamily="50" charset="-128"/>
                <a:ea typeface="ＭＳ Ｐゴシック" panose="020B0600070205080204" pitchFamily="50" charset="-128"/>
              </a:rPr>
              <a:t>によるパンデミックで世界的に面会制限が強化</a:t>
            </a:r>
            <a:endParaRPr kumimoji="1"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　　　　　　　　　　　　世界</a:t>
            </a:r>
            <a:r>
              <a:rPr lang="en-US" altLang="ja-JP" sz="2400" dirty="0">
                <a:latin typeface="ＭＳ Ｐゴシック" panose="020B0600070205080204" pitchFamily="50" charset="-128"/>
                <a:ea typeface="ＭＳ Ｐゴシック" panose="020B0600070205080204" pitchFamily="50" charset="-128"/>
              </a:rPr>
              <a:t>277</a:t>
            </a:r>
            <a:r>
              <a:rPr lang="ja-JP" altLang="en-US" sz="2400" dirty="0">
                <a:latin typeface="ＭＳ Ｐゴシック" panose="020B0600070205080204" pitchFamily="50" charset="-128"/>
                <a:ea typeface="ＭＳ Ｐゴシック" panose="020B0600070205080204" pitchFamily="50" charset="-128"/>
              </a:rPr>
              <a:t>施設　　</a:t>
            </a:r>
            <a:r>
              <a:rPr lang="en-US" altLang="ja-JP" sz="2400" dirty="0">
                <a:latin typeface="ＭＳ Ｐゴシック" panose="020B0600070205080204" pitchFamily="50" charset="-128"/>
                <a:ea typeface="ＭＳ Ｐゴシック" panose="020B0600070205080204" pitchFamily="50" charset="-128"/>
              </a:rPr>
              <a:t>24</a:t>
            </a:r>
            <a:r>
              <a:rPr lang="ja-JP" altLang="en-US" sz="2400" dirty="0">
                <a:latin typeface="ＭＳ Ｐゴシック" panose="020B0600070205080204" pitchFamily="50" charset="-128"/>
                <a:ea typeface="ＭＳ Ｐゴシック" panose="020B0600070205080204" pitchFamily="50" charset="-128"/>
              </a:rPr>
              <a:t>時間</a:t>
            </a:r>
            <a:r>
              <a:rPr lang="en-US" altLang="ja-JP" sz="2400" dirty="0">
                <a:latin typeface="ＭＳ Ｐゴシック" panose="020B0600070205080204" pitchFamily="50" charset="-128"/>
                <a:ea typeface="ＭＳ Ｐゴシック" panose="020B0600070205080204" pitchFamily="50" charset="-128"/>
              </a:rPr>
              <a:t>365</a:t>
            </a:r>
            <a:r>
              <a:rPr lang="ja-JP" altLang="en-US" sz="2400" dirty="0">
                <a:latin typeface="ＭＳ Ｐゴシック" panose="020B0600070205080204" pitchFamily="50" charset="-128"/>
                <a:ea typeface="ＭＳ Ｐゴシック" panose="020B0600070205080204" pitchFamily="50" charset="-128"/>
              </a:rPr>
              <a:t>日　　</a:t>
            </a:r>
            <a:r>
              <a:rPr lang="en-US" altLang="ja-JP" sz="2400" dirty="0">
                <a:latin typeface="ＭＳ Ｐゴシック" panose="020B0600070205080204" pitchFamily="50" charset="-128"/>
                <a:ea typeface="ＭＳ Ｐゴシック" panose="020B0600070205080204" pitchFamily="50" charset="-128"/>
              </a:rPr>
              <a:t>83</a:t>
            </a:r>
            <a:r>
              <a:rPr lang="ja-JP" altLang="en-US" sz="2400" dirty="0">
                <a:latin typeface="ＭＳ Ｐゴシック" panose="020B0600070205080204" pitchFamily="50" charset="-128"/>
                <a:ea typeface="ＭＳ Ｐゴシック" panose="020B0600070205080204" pitchFamily="50" charset="-128"/>
              </a:rPr>
              <a:t>％　→　</a:t>
            </a:r>
            <a:r>
              <a:rPr lang="en-US" altLang="ja-JP" sz="2400" dirty="0">
                <a:latin typeface="ＭＳ Ｐゴシック" panose="020B0600070205080204" pitchFamily="50" charset="-128"/>
                <a:ea typeface="ＭＳ Ｐゴシック" panose="020B0600070205080204" pitchFamily="50" charset="-128"/>
              </a:rPr>
              <a:t>53</a:t>
            </a:r>
            <a:r>
              <a:rPr lang="ja-JP" altLang="en-US" sz="2400" dirty="0">
                <a:latin typeface="ＭＳ Ｐゴシック" panose="020B0600070205080204" pitchFamily="50" charset="-128"/>
                <a:ea typeface="ＭＳ Ｐゴシック" panose="020B0600070205080204" pitchFamily="50" charset="-128"/>
              </a:rPr>
              <a:t>％</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kumimoji="1" lang="ja-JP" altLang="en-US" sz="2400" dirty="0">
                <a:latin typeface="ＭＳ Ｐゴシック" panose="020B0600070205080204" pitchFamily="50" charset="-128"/>
                <a:ea typeface="ＭＳ Ｐゴシック" panose="020B0600070205080204" pitchFamily="50" charset="-128"/>
              </a:rPr>
              <a:t>　　　　　　　　　　　　　　　　　　　　　　ラウンドへの親の参加　</a:t>
            </a:r>
            <a:r>
              <a:rPr kumimoji="1" lang="en-US" altLang="ja-JP" sz="2400" dirty="0">
                <a:latin typeface="ＭＳ Ｐゴシック" panose="020B0600070205080204" pitchFamily="50" charset="-128"/>
                <a:ea typeface="ＭＳ Ｐゴシック" panose="020B0600070205080204" pitchFamily="50" charset="-128"/>
              </a:rPr>
              <a:t>71</a:t>
            </a:r>
            <a:r>
              <a:rPr kumimoji="1" lang="ja-JP" altLang="en-US" sz="2400" dirty="0">
                <a:latin typeface="ＭＳ Ｐゴシック" panose="020B0600070205080204" pitchFamily="50" charset="-128"/>
                <a:ea typeface="ＭＳ Ｐゴシック" panose="020B0600070205080204" pitchFamily="50" charset="-128"/>
              </a:rPr>
              <a:t>％→</a:t>
            </a:r>
            <a:r>
              <a:rPr kumimoji="1" lang="en-US" altLang="ja-JP" sz="2400" dirty="0">
                <a:latin typeface="ＭＳ Ｐゴシック" panose="020B0600070205080204" pitchFamily="50" charset="-128"/>
                <a:ea typeface="ＭＳ Ｐゴシック" panose="020B0600070205080204" pitchFamily="50" charset="-128"/>
              </a:rPr>
              <a:t>32</a:t>
            </a:r>
            <a:r>
              <a:rPr kumimoji="1" lang="ja-JP" altLang="en-US" sz="2400" dirty="0">
                <a:latin typeface="ＭＳ Ｐゴシック" panose="020B0600070205080204" pitchFamily="50" charset="-128"/>
                <a:ea typeface="ＭＳ Ｐゴシック" panose="020B0600070205080204" pitchFamily="50" charset="-128"/>
              </a:rPr>
              <a:t>％</a:t>
            </a:r>
            <a:endParaRPr kumimoji="1"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　　　　　　　　　４３％の</a:t>
            </a:r>
            <a:r>
              <a:rPr lang="en-US" altLang="ja-JP" sz="2400" dirty="0">
                <a:latin typeface="ＭＳ Ｐゴシック" panose="020B0600070205080204" pitchFamily="50" charset="-128"/>
                <a:ea typeface="ＭＳ Ｐゴシック" panose="020B0600070205080204" pitchFamily="50" charset="-128"/>
              </a:rPr>
              <a:t>NICU</a:t>
            </a:r>
            <a:r>
              <a:rPr lang="ja-JP" altLang="en-US" sz="2400" dirty="0">
                <a:latin typeface="ＭＳ Ｐゴシック" panose="020B0600070205080204" pitchFamily="50" charset="-128"/>
                <a:ea typeface="ＭＳ Ｐゴシック" panose="020B0600070205080204" pitchFamily="50" charset="-128"/>
              </a:rPr>
              <a:t>で、セラーピー、授乳、社会的サポートの減少を報告</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latin typeface="ＭＳ Ｐゴシック" panose="020B0600070205080204" pitchFamily="50" charset="-128"/>
                <a:ea typeface="ＭＳ Ｐゴシック" panose="020B0600070205080204" pitchFamily="50" charset="-128"/>
              </a:rPr>
              <a:t>　　　　　　　　　　　　　　　　　　　　　　　　　　　　　　　　　　　　　　</a:t>
            </a:r>
            <a:r>
              <a:rPr lang="ja-JP" altLang="en-US"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 Mahoney</a:t>
            </a:r>
            <a:r>
              <a:rPr lang="ja-JP" altLang="en-US" dirty="0">
                <a:latin typeface="ＭＳ Ｐゴシック" panose="020B0600070205080204" pitchFamily="50" charset="-128"/>
                <a:ea typeface="ＭＳ Ｐゴシック" panose="020B0600070205080204" pitchFamily="50" charset="-128"/>
              </a:rPr>
              <a:t> </a:t>
            </a:r>
            <a:r>
              <a:rPr lang="en-US" altLang="ja-JP" dirty="0">
                <a:latin typeface="ＭＳ Ｐゴシック" panose="020B0600070205080204" pitchFamily="50" charset="-128"/>
                <a:ea typeface="ＭＳ Ｐゴシック" panose="020B0600070205080204" pitchFamily="50" charset="-128"/>
              </a:rPr>
              <a:t>et al,2020)</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kumimoji="1" lang="ja-JP" altLang="en-US" sz="2400" dirty="0">
                <a:latin typeface="ＭＳ Ｐゴシック" panose="020B0600070205080204" pitchFamily="50" charset="-128"/>
                <a:ea typeface="ＭＳ Ｐゴシック" panose="020B0600070205080204" pitchFamily="50" charset="-128"/>
              </a:rPr>
              <a:t>　　　　　　　　　</a:t>
            </a:r>
            <a:r>
              <a:rPr kumimoji="1" lang="en-US" altLang="ja-JP" sz="2400" dirty="0">
                <a:latin typeface="ＭＳ Ｐゴシック" panose="020B0600070205080204" pitchFamily="50" charset="-128"/>
                <a:ea typeface="ＭＳ Ｐゴシック" panose="020B0600070205080204" pitchFamily="50" charset="-128"/>
              </a:rPr>
              <a:t>NICU</a:t>
            </a:r>
            <a:r>
              <a:rPr kumimoji="1" lang="ja-JP" altLang="en-US" sz="2400" dirty="0">
                <a:latin typeface="ＭＳ Ｐゴシック" panose="020B0600070205080204" pitchFamily="50" charset="-128"/>
                <a:ea typeface="ＭＳ Ｐゴシック" panose="020B0600070205080204" pitchFamily="50" charset="-128"/>
              </a:rPr>
              <a:t>チームの一員として、医療専門家と同じ制限下での面会を推進　</a:t>
            </a:r>
            <a:r>
              <a:rPr lang="en-US" altLang="ja-JP" sz="2400" dirty="0">
                <a:solidFill>
                  <a:srgbClr val="000000"/>
                </a:solidFill>
                <a:latin typeface="Times New Roman" panose="02020603050405020304" pitchFamily="18" charset="0"/>
                <a:ea typeface="ＭＳ Ｐゴシック" panose="020B0600070205080204" pitchFamily="50" charset="-128"/>
                <a:cs typeface="ＭＳ Ｐゴシック" panose="020B0600070205080204" pitchFamily="50" charset="-128"/>
              </a:rPr>
              <a:t> </a:t>
            </a:r>
            <a:r>
              <a:rPr lang="ja-JP" altLang="en-US" sz="2400" dirty="0">
                <a:solidFill>
                  <a:srgbClr val="000000"/>
                </a:solidFill>
                <a:latin typeface="Times New Roman" panose="02020603050405020304" pitchFamily="18" charset="0"/>
                <a:ea typeface="ＭＳ Ｐゴシック" panose="020B0600070205080204" pitchFamily="50" charset="-128"/>
                <a:cs typeface="ＭＳ Ｐゴシック" panose="020B0600070205080204" pitchFamily="50" charset="-128"/>
              </a:rPr>
              <a:t>　　</a:t>
            </a:r>
            <a:endParaRPr lang="en-US" altLang="ja-JP" sz="2400" dirty="0">
              <a:solidFill>
                <a:srgbClr val="000000"/>
              </a:solidFill>
              <a:latin typeface="Times New Roman" panose="02020603050405020304" pitchFamily="18" charset="0"/>
              <a:ea typeface="ＭＳ Ｐゴシック" panose="020B0600070205080204" pitchFamily="50" charset="-128"/>
              <a:cs typeface="ＭＳ Ｐゴシック" panose="020B0600070205080204" pitchFamily="50" charset="-128"/>
            </a:endParaRPr>
          </a:p>
          <a:p>
            <a:pPr>
              <a:lnSpc>
                <a:spcPct val="150000"/>
              </a:lnSpc>
            </a:pPr>
            <a:r>
              <a:rPr lang="ja-JP" altLang="en-US" sz="2400" dirty="0">
                <a:solidFill>
                  <a:srgbClr val="000000"/>
                </a:solidFill>
                <a:latin typeface="Times New Roman" panose="02020603050405020304" pitchFamily="18" charset="0"/>
                <a:ea typeface="ＭＳ Ｐゴシック" panose="020B0600070205080204" pitchFamily="50" charset="-128"/>
                <a:cs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赤ちゃんと家族との</a:t>
            </a:r>
            <a:r>
              <a:rPr lang="en-US" altLang="ja-JP" sz="2400" dirty="0">
                <a:latin typeface="ＭＳ Ｐゴシック" panose="020B0600070205080204" pitchFamily="50" charset="-128"/>
                <a:ea typeface="ＭＳ Ｐゴシック" panose="020B0600070205080204" pitchFamily="50" charset="-128"/>
              </a:rPr>
              <a:t>skin to skin contact</a:t>
            </a:r>
            <a:r>
              <a:rPr lang="ja-JP" altLang="en-US" sz="2400" dirty="0">
                <a:latin typeface="ＭＳ Ｐゴシック" panose="020B0600070205080204" pitchFamily="50" charset="-128"/>
                <a:ea typeface="ＭＳ Ｐゴシック" panose="020B0600070205080204" pitchFamily="50" charset="-128"/>
              </a:rPr>
              <a:t>は制限されるべきではない</a:t>
            </a: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r>
              <a:rPr lang="ja-JP" altLang="en-US" sz="2400"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　　　　　　　　　　　　　　　　　　　　　　　　　　　　　　　　　　　　　　　　</a:t>
            </a:r>
            <a:r>
              <a:rPr lang="ja-JP" altLang="en-US"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altLang="ja-JP" dirty="0" err="1">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Tscherining.C</a:t>
            </a:r>
            <a:r>
              <a:rPr lang="ja-JP" altLang="en-US"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a:t>
            </a:r>
            <a:r>
              <a:rPr lang="en-US" altLang="ja-JP"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2021</a:t>
            </a:r>
            <a:r>
              <a:rPr lang="ja-JP" altLang="en-US" dirty="0">
                <a:solidFill>
                  <a:srgbClr val="000000"/>
                </a:solidFill>
                <a:latin typeface="ＭＳ Ｐゴシック" panose="020B0600070205080204" pitchFamily="50" charset="-128"/>
                <a:ea typeface="ＭＳ Ｐゴシック" panose="020B0600070205080204" pitchFamily="50" charset="-128"/>
                <a:cs typeface="ＭＳ Ｐゴシック" panose="020B0600070205080204" pitchFamily="50" charset="-128"/>
              </a:rPr>
              <a:t>）</a:t>
            </a:r>
            <a:endParaRPr kumimoji="1" lang="en-US" altLang="ja-JP" dirty="0">
              <a:latin typeface="ＭＳ Ｐゴシック" panose="020B0600070205080204" pitchFamily="50" charset="-128"/>
              <a:ea typeface="ＭＳ Ｐゴシック" panose="020B0600070205080204" pitchFamily="50" charset="-128"/>
            </a:endParaRPr>
          </a:p>
          <a:p>
            <a:pPr>
              <a:lnSpc>
                <a:spcPct val="150000"/>
              </a:lnSpc>
            </a:pPr>
            <a:endParaRPr lang="en-US" altLang="ja-JP" sz="2400" dirty="0">
              <a:latin typeface="ＭＳ Ｐゴシック" panose="020B0600070205080204" pitchFamily="50" charset="-128"/>
              <a:ea typeface="ＭＳ Ｐゴシック" panose="020B0600070205080204" pitchFamily="50" charset="-128"/>
            </a:endParaRPr>
          </a:p>
          <a:p>
            <a:pPr>
              <a:lnSpc>
                <a:spcPct val="150000"/>
              </a:lnSpc>
            </a:pPr>
            <a:endParaRPr kumimoji="1" lang="en-US" altLang="ja-JP" sz="2400" dirty="0">
              <a:latin typeface="ＭＳ Ｐゴシック" panose="020B0600070205080204" pitchFamily="50" charset="-128"/>
              <a:ea typeface="ＭＳ Ｐゴシック" panose="020B0600070205080204" pitchFamily="50" charset="-128"/>
            </a:endParaRPr>
          </a:p>
        </p:txBody>
      </p:sp>
      <p:sp>
        <p:nvSpPr>
          <p:cNvPr id="6" name="テキスト ボックス 5">
            <a:extLst>
              <a:ext uri="{FF2B5EF4-FFF2-40B4-BE49-F238E27FC236}">
                <a16:creationId xmlns:a16="http://schemas.microsoft.com/office/drawing/2014/main" id="{A9530D0B-71B0-DBEC-DA57-3AEB06E1F4F7}"/>
              </a:ext>
            </a:extLst>
          </p:cNvPr>
          <p:cNvSpPr txBox="1"/>
          <p:nvPr/>
        </p:nvSpPr>
        <p:spPr>
          <a:xfrm>
            <a:off x="2324099" y="5573484"/>
            <a:ext cx="9144001"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en-US" sz="2400" dirty="0">
                <a:latin typeface="ＭＳ Ｐゴシック" panose="020B0600070205080204" pitchFamily="50" charset="-128"/>
                <a:ea typeface="ＭＳ Ｐゴシック" panose="020B0600070205080204" pitchFamily="50" charset="-128"/>
              </a:rPr>
              <a:t>　ヨーロッパ新生児ケア財団は完全親のアクセスを奨励  </a:t>
            </a:r>
            <a:endParaRPr lang="en-US" altLang="ja-JP" sz="2400" dirty="0">
              <a:latin typeface="ＭＳ Ｐゴシック" panose="020B0600070205080204" pitchFamily="50" charset="-128"/>
              <a:ea typeface="ＭＳ Ｐゴシック" panose="020B0600070205080204" pitchFamily="50" charset="-128"/>
            </a:endParaRPr>
          </a:p>
          <a:p>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　　　　　　　</a:t>
            </a:r>
            <a:r>
              <a:rPr lang="en-US" altLang="ja-JP" sz="2400"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a:t>
            </a:r>
            <a:r>
              <a:rPr lang="en-US" altLang="ja-JP" sz="2400" dirty="0" err="1">
                <a:latin typeface="ＭＳ Ｐゴシック" panose="020B0600070205080204" pitchFamily="50" charset="-128"/>
                <a:ea typeface="ＭＳ Ｐゴシック" panose="020B0600070205080204" pitchFamily="50" charset="-128"/>
              </a:rPr>
              <a:t>Lindacher,et</a:t>
            </a:r>
            <a:r>
              <a:rPr lang="en-US" altLang="ja-JP" sz="2400" dirty="0">
                <a:latin typeface="ＭＳ Ｐゴシック" panose="020B0600070205080204" pitchFamily="50" charset="-128"/>
                <a:ea typeface="ＭＳ Ｐゴシック" panose="020B0600070205080204" pitchFamily="50" charset="-128"/>
              </a:rPr>
              <a:t> al, 2021</a:t>
            </a:r>
            <a:r>
              <a:rPr lang="ja-JP" altLang="en-US" sz="2400" dirty="0">
                <a:latin typeface="ＭＳ Ｐゴシック" panose="020B0600070205080204" pitchFamily="50" charset="-128"/>
                <a:ea typeface="ＭＳ Ｐゴシック" panose="020B0600070205080204" pitchFamily="50" charset="-128"/>
              </a:rPr>
              <a:t>）</a:t>
            </a:r>
          </a:p>
        </p:txBody>
      </p:sp>
      <p:sp>
        <p:nvSpPr>
          <p:cNvPr id="7" name="矢印: 右 6">
            <a:extLst>
              <a:ext uri="{FF2B5EF4-FFF2-40B4-BE49-F238E27FC236}">
                <a16:creationId xmlns:a16="http://schemas.microsoft.com/office/drawing/2014/main" id="{091A3DE9-61CE-D0BB-A60D-1A73E8450B49}"/>
              </a:ext>
            </a:extLst>
          </p:cNvPr>
          <p:cNvSpPr/>
          <p:nvPr/>
        </p:nvSpPr>
        <p:spPr>
          <a:xfrm>
            <a:off x="1513114" y="5831330"/>
            <a:ext cx="544285" cy="3153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300267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6.5|9.8"/>
</p:tagLst>
</file>

<file path=ppt/tags/tag2.xml><?xml version="1.0" encoding="utf-8"?>
<p:tagLst xmlns:a="http://schemas.openxmlformats.org/drawingml/2006/main" xmlns:r="http://schemas.openxmlformats.org/officeDocument/2006/relationships" xmlns:p="http://schemas.openxmlformats.org/presentationml/2006/main">
  <p:tag name="TIMING" val="|0.4"/>
</p:tagLst>
</file>

<file path=ppt/tags/tag3.xml><?xml version="1.0" encoding="utf-8"?>
<p:tagLst xmlns:a="http://schemas.openxmlformats.org/drawingml/2006/main" xmlns:r="http://schemas.openxmlformats.org/officeDocument/2006/relationships" xmlns:p="http://schemas.openxmlformats.org/presentationml/2006/main">
  <p:tag name="TIMING" val="|1.1|1.9|0.7|0.6"/>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1838</TotalTime>
  <Words>3939</Words>
  <Application>Microsoft Macintosh PowerPoint</Application>
  <PresentationFormat>ワイド画面</PresentationFormat>
  <Paragraphs>443</Paragraphs>
  <Slides>30</Slides>
  <Notes>15</Notes>
  <HiddenSlides>0</HiddenSlides>
  <MMClips>0</MMClips>
  <ScaleCrop>false</ScaleCrop>
  <HeadingPairs>
    <vt:vector size="6" baseType="variant">
      <vt:variant>
        <vt:lpstr>使用されているフォント</vt:lpstr>
      </vt:variant>
      <vt:variant>
        <vt:i4>19</vt:i4>
      </vt:variant>
      <vt:variant>
        <vt:lpstr>テーマ</vt:lpstr>
      </vt:variant>
      <vt:variant>
        <vt:i4>1</vt:i4>
      </vt:variant>
      <vt:variant>
        <vt:lpstr>スライド タイトル</vt:lpstr>
      </vt:variant>
      <vt:variant>
        <vt:i4>30</vt:i4>
      </vt:variant>
    </vt:vector>
  </HeadingPairs>
  <TitlesOfParts>
    <vt:vector size="50" baseType="lpstr">
      <vt:lpstr>AR P丸ゴシック体M04</vt:lpstr>
      <vt:lpstr>HGSｺﾞｼｯｸM</vt:lpstr>
      <vt:lpstr>ＭＳ Ｐゴシック</vt:lpstr>
      <vt:lpstr>UD デジタル 教科書体 NK-B</vt:lpstr>
      <vt:lpstr>UD デジタル 教科書体 NK-R</vt:lpstr>
      <vt:lpstr>UD デジタル 教科書体 NP-B</vt:lpstr>
      <vt:lpstr>UD デジタル 教科書体 NP-R</vt:lpstr>
      <vt:lpstr>メイリオ</vt:lpstr>
      <vt:lpstr>游ゴシック</vt:lpstr>
      <vt:lpstr>游ゴシック Light</vt:lpstr>
      <vt:lpstr>游明朝</vt:lpstr>
      <vt:lpstr>Arial</vt:lpstr>
      <vt:lpstr>Calibri</vt:lpstr>
      <vt:lpstr>Century</vt:lpstr>
      <vt:lpstr>Courier New</vt:lpstr>
      <vt:lpstr>Open Sans</vt:lpstr>
      <vt:lpstr>Times New Roman</vt:lpstr>
      <vt:lpstr>Wingdings</vt:lpstr>
      <vt:lpstr>Wingdings 3</vt:lpstr>
      <vt:lpstr>Office テーマ</vt:lpstr>
      <vt:lpstr>PowerPoint プレゼンテーション</vt:lpstr>
      <vt:lpstr>周産期という時期の特殊性</vt:lpstr>
      <vt:lpstr>COVID-19の状況下でーNICUの面会制限ー</vt:lpstr>
      <vt:lpstr>NICUにおける面会の歴史を紐解いてみよう</vt:lpstr>
      <vt:lpstr>PowerPoint プレゼンテーション</vt:lpstr>
      <vt:lpstr>そのころのNICUでは・・・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コロナ禍における両親の面会のタイミングの制限について（蟻川ら，2022）</vt:lpstr>
      <vt:lpstr>PowerPoint プレゼンテーション</vt:lpstr>
      <vt:lpstr>PowerPoint プレゼンテーション</vt:lpstr>
      <vt:lpstr>NICUに入院となるということ</vt:lpstr>
      <vt:lpstr>正期産児とVLBW児の予定日頃の差異（ＮＢＡＳ）</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家族からみた面会の意味</vt:lpstr>
      <vt:lpstr>PowerPoint プレゼンテーション</vt:lpstr>
      <vt:lpstr>PowerPoint プレゼンテーション</vt:lpstr>
      <vt:lpstr>スタッフにとっての面会の意味</vt:lpstr>
      <vt:lpstr>PowerPoint プレゼンテーション</vt:lpstr>
      <vt:lpstr>PowerPoint プレゼンテーション</vt:lpstr>
      <vt:lpstr>周産期医療にとって面会は不要不急なもの？ </vt:lpstr>
      <vt:lpstr>国際的には面会制限がどうとらえられている？</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家族面会WG</dc:title>
  <dc:creator>Owner</dc:creator>
  <cp:lastModifiedBy>eri_os2002@yahoo.co.jp</cp:lastModifiedBy>
  <cp:revision>63</cp:revision>
  <dcterms:created xsi:type="dcterms:W3CDTF">2021-10-09T09:17:55Z</dcterms:created>
  <dcterms:modified xsi:type="dcterms:W3CDTF">2022-08-29T02:38:42Z</dcterms:modified>
</cp:coreProperties>
</file>